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6"/>
  </p:notesMasterIdLst>
  <p:handoutMasterIdLst>
    <p:handoutMasterId r:id="rId77"/>
  </p:handoutMasterIdLst>
  <p:sldIdLst>
    <p:sldId id="624" r:id="rId2"/>
    <p:sldId id="631" r:id="rId3"/>
    <p:sldId id="640" r:id="rId4"/>
    <p:sldId id="730" r:id="rId5"/>
    <p:sldId id="728" r:id="rId6"/>
    <p:sldId id="731" r:id="rId7"/>
    <p:sldId id="732" r:id="rId8"/>
    <p:sldId id="733" r:id="rId9"/>
    <p:sldId id="734" r:id="rId10"/>
    <p:sldId id="735" r:id="rId11"/>
    <p:sldId id="736" r:id="rId12"/>
    <p:sldId id="737" r:id="rId13"/>
    <p:sldId id="738" r:id="rId14"/>
    <p:sldId id="739" r:id="rId15"/>
    <p:sldId id="740" r:id="rId16"/>
    <p:sldId id="741" r:id="rId17"/>
    <p:sldId id="742" r:id="rId18"/>
    <p:sldId id="743" r:id="rId19"/>
    <p:sldId id="744" r:id="rId20"/>
    <p:sldId id="745" r:id="rId21"/>
    <p:sldId id="746" r:id="rId22"/>
    <p:sldId id="747" r:id="rId23"/>
    <p:sldId id="748" r:id="rId24"/>
    <p:sldId id="749" r:id="rId25"/>
    <p:sldId id="750" r:id="rId26"/>
    <p:sldId id="751" r:id="rId27"/>
    <p:sldId id="752" r:id="rId28"/>
    <p:sldId id="753" r:id="rId29"/>
    <p:sldId id="754" r:id="rId30"/>
    <p:sldId id="755" r:id="rId31"/>
    <p:sldId id="756" r:id="rId32"/>
    <p:sldId id="757" r:id="rId33"/>
    <p:sldId id="758" r:id="rId34"/>
    <p:sldId id="759" r:id="rId35"/>
    <p:sldId id="760" r:id="rId36"/>
    <p:sldId id="761" r:id="rId37"/>
    <p:sldId id="762" r:id="rId38"/>
    <p:sldId id="763" r:id="rId39"/>
    <p:sldId id="764" r:id="rId40"/>
    <p:sldId id="765" r:id="rId41"/>
    <p:sldId id="766" r:id="rId42"/>
    <p:sldId id="767" r:id="rId43"/>
    <p:sldId id="768" r:id="rId44"/>
    <p:sldId id="771" r:id="rId45"/>
    <p:sldId id="772" r:id="rId46"/>
    <p:sldId id="773" r:id="rId47"/>
    <p:sldId id="774" r:id="rId48"/>
    <p:sldId id="775" r:id="rId49"/>
    <p:sldId id="776" r:id="rId50"/>
    <p:sldId id="777" r:id="rId51"/>
    <p:sldId id="779" r:id="rId52"/>
    <p:sldId id="780" r:id="rId53"/>
    <p:sldId id="781" r:id="rId54"/>
    <p:sldId id="782" r:id="rId55"/>
    <p:sldId id="783" r:id="rId56"/>
    <p:sldId id="784" r:id="rId57"/>
    <p:sldId id="785" r:id="rId58"/>
    <p:sldId id="786" r:id="rId59"/>
    <p:sldId id="787" r:id="rId60"/>
    <p:sldId id="788" r:id="rId61"/>
    <p:sldId id="789" r:id="rId62"/>
    <p:sldId id="792" r:id="rId63"/>
    <p:sldId id="793" r:id="rId64"/>
    <p:sldId id="795" r:id="rId65"/>
    <p:sldId id="796" r:id="rId66"/>
    <p:sldId id="798" r:id="rId67"/>
    <p:sldId id="799" r:id="rId68"/>
    <p:sldId id="800" r:id="rId69"/>
    <p:sldId id="690" r:id="rId70"/>
    <p:sldId id="692" r:id="rId71"/>
    <p:sldId id="693" r:id="rId72"/>
    <p:sldId id="694" r:id="rId73"/>
    <p:sldId id="626" r:id="rId74"/>
    <p:sldId id="627" r:id="rId75"/>
  </p:sldIdLst>
  <p:sldSz cx="12192000" cy="6858000"/>
  <p:notesSz cx="6858000" cy="9144000"/>
  <p:defaultTextStyle>
    <a:defPPr>
      <a:defRPr lang="en-US"/>
    </a:defPPr>
    <a:lvl1pPr marL="0" algn="l" defTabSz="914340" rtl="0" eaLnBrk="1" latinLnBrk="0" hangingPunct="1">
      <a:defRPr sz="1800" kern="1200">
        <a:solidFill>
          <a:schemeClr val="tx1"/>
        </a:solidFill>
        <a:latin typeface="+mn-lt"/>
        <a:ea typeface="+mn-ea"/>
        <a:cs typeface="+mn-cs"/>
      </a:defRPr>
    </a:lvl1pPr>
    <a:lvl2pPr marL="457170" algn="l" defTabSz="914340" rtl="0" eaLnBrk="1" latinLnBrk="0" hangingPunct="1">
      <a:defRPr sz="1800" kern="1200">
        <a:solidFill>
          <a:schemeClr val="tx1"/>
        </a:solidFill>
        <a:latin typeface="+mn-lt"/>
        <a:ea typeface="+mn-ea"/>
        <a:cs typeface="+mn-cs"/>
      </a:defRPr>
    </a:lvl2pPr>
    <a:lvl3pPr marL="914340" algn="l" defTabSz="914340" rtl="0" eaLnBrk="1" latinLnBrk="0" hangingPunct="1">
      <a:defRPr sz="1800" kern="1200">
        <a:solidFill>
          <a:schemeClr val="tx1"/>
        </a:solidFill>
        <a:latin typeface="+mn-lt"/>
        <a:ea typeface="+mn-ea"/>
        <a:cs typeface="+mn-cs"/>
      </a:defRPr>
    </a:lvl3pPr>
    <a:lvl4pPr marL="1371511" algn="l" defTabSz="914340" rtl="0" eaLnBrk="1" latinLnBrk="0" hangingPunct="1">
      <a:defRPr sz="1800" kern="1200">
        <a:solidFill>
          <a:schemeClr val="tx1"/>
        </a:solidFill>
        <a:latin typeface="+mn-lt"/>
        <a:ea typeface="+mn-ea"/>
        <a:cs typeface="+mn-cs"/>
      </a:defRPr>
    </a:lvl4pPr>
    <a:lvl5pPr marL="1828681" algn="l" defTabSz="914340" rtl="0" eaLnBrk="1" latinLnBrk="0" hangingPunct="1">
      <a:defRPr sz="1800" kern="1200">
        <a:solidFill>
          <a:schemeClr val="tx1"/>
        </a:solidFill>
        <a:latin typeface="+mn-lt"/>
        <a:ea typeface="+mn-ea"/>
        <a:cs typeface="+mn-cs"/>
      </a:defRPr>
    </a:lvl5pPr>
    <a:lvl6pPr marL="2285852" algn="l" defTabSz="914340" rtl="0" eaLnBrk="1" latinLnBrk="0" hangingPunct="1">
      <a:defRPr sz="1800" kern="1200">
        <a:solidFill>
          <a:schemeClr val="tx1"/>
        </a:solidFill>
        <a:latin typeface="+mn-lt"/>
        <a:ea typeface="+mn-ea"/>
        <a:cs typeface="+mn-cs"/>
      </a:defRPr>
    </a:lvl6pPr>
    <a:lvl7pPr marL="2743021" algn="l" defTabSz="914340" rtl="0" eaLnBrk="1" latinLnBrk="0" hangingPunct="1">
      <a:defRPr sz="1800" kern="1200">
        <a:solidFill>
          <a:schemeClr val="tx1"/>
        </a:solidFill>
        <a:latin typeface="+mn-lt"/>
        <a:ea typeface="+mn-ea"/>
        <a:cs typeface="+mn-cs"/>
      </a:defRPr>
    </a:lvl7pPr>
    <a:lvl8pPr marL="3200193" algn="l" defTabSz="914340" rtl="0" eaLnBrk="1" latinLnBrk="0" hangingPunct="1">
      <a:defRPr sz="1800" kern="1200">
        <a:solidFill>
          <a:schemeClr val="tx1"/>
        </a:solidFill>
        <a:latin typeface="+mn-lt"/>
        <a:ea typeface="+mn-ea"/>
        <a:cs typeface="+mn-cs"/>
      </a:defRPr>
    </a:lvl8pPr>
    <a:lvl9pPr marL="3657363" algn="l" defTabSz="91434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a:srgbClr val="118CE7"/>
    <a:srgbClr val="0E91EE"/>
    <a:srgbClr val="108EE9"/>
    <a:srgbClr val="2B2B2B"/>
    <a:srgbClr val="262626"/>
    <a:srgbClr val="191919"/>
    <a:srgbClr val="9B9B9B"/>
    <a:srgbClr val="A0A0A0"/>
    <a:srgbClr val="7E7E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3901" autoAdjust="0"/>
  </p:normalViewPr>
  <p:slideViewPr>
    <p:cSldViewPr snapToGrid="0" snapToObjects="1">
      <p:cViewPr varScale="1">
        <p:scale>
          <a:sx n="111" d="100"/>
          <a:sy n="111" d="100"/>
        </p:scale>
        <p:origin x="456" y="114"/>
      </p:cViewPr>
      <p:guideLst>
        <p:guide orient="horz"/>
        <p:guide pos="3840"/>
      </p:guideLst>
    </p:cSldViewPr>
  </p:slideViewPr>
  <p:outlineViewPr>
    <p:cViewPr>
      <p:scale>
        <a:sx n="33" d="100"/>
        <a:sy n="33" d="100"/>
      </p:scale>
      <p:origin x="0" y="13256"/>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8" d="100"/>
          <a:sy n="88" d="100"/>
        </p:scale>
        <p:origin x="3822" y="66"/>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319044D-60B8-49D1-808E-46D2C829277E}" type="doc">
      <dgm:prSet loTypeId="urn:microsoft.com/office/officeart/2011/layout/HexagonRadial" loCatId="cycle" qsTypeId="urn:microsoft.com/office/officeart/2005/8/quickstyle/3d1" qsCatId="3D" csTypeId="urn:microsoft.com/office/officeart/2005/8/colors/accent1_2" csCatId="accent1" phldr="1"/>
      <dgm:spPr/>
      <dgm:t>
        <a:bodyPr/>
        <a:lstStyle/>
        <a:p>
          <a:endParaRPr lang="en-US"/>
        </a:p>
      </dgm:t>
    </dgm:pt>
    <dgm:pt modelId="{98493FBB-F8C1-422F-817E-C887669643B4}">
      <dgm:prSet phldrT="[Text]"/>
      <dgm:spPr/>
      <dgm:t>
        <a:bodyPr/>
        <a:lstStyle/>
        <a:p>
          <a:r>
            <a:rPr lang="en-US" dirty="0" smtClean="0"/>
            <a:t>Video Analytics</a:t>
          </a:r>
          <a:endParaRPr lang="en-US" dirty="0"/>
        </a:p>
      </dgm:t>
    </dgm:pt>
    <dgm:pt modelId="{1B018A1B-72A6-4012-BDEF-4C8112BE3F36}" type="parTrans" cxnId="{C32037E7-F210-491B-9FF0-356A2C2C09D5}">
      <dgm:prSet/>
      <dgm:spPr/>
      <dgm:t>
        <a:bodyPr/>
        <a:lstStyle/>
        <a:p>
          <a:endParaRPr lang="en-US"/>
        </a:p>
      </dgm:t>
    </dgm:pt>
    <dgm:pt modelId="{226E538E-58DB-4199-9AFF-6AA932C68F1B}" type="sibTrans" cxnId="{C32037E7-F210-491B-9FF0-356A2C2C09D5}">
      <dgm:prSet/>
      <dgm:spPr/>
      <dgm:t>
        <a:bodyPr/>
        <a:lstStyle/>
        <a:p>
          <a:endParaRPr lang="en-US"/>
        </a:p>
      </dgm:t>
    </dgm:pt>
    <dgm:pt modelId="{C58B90C4-89AA-4E89-A56A-1AB3A4C77EA7}">
      <dgm:prSet phldrT="[Text]"/>
      <dgm:spPr/>
      <dgm:t>
        <a:bodyPr/>
        <a:lstStyle/>
        <a:p>
          <a:r>
            <a:rPr lang="en-US" dirty="0" smtClean="0"/>
            <a:t>Government</a:t>
          </a:r>
          <a:endParaRPr lang="en-US" dirty="0"/>
        </a:p>
      </dgm:t>
    </dgm:pt>
    <dgm:pt modelId="{0065E26F-8397-4EAB-962F-640C16966C00}" type="parTrans" cxnId="{3DCD8533-CA0E-4ABB-B24F-14CECFDA8EA4}">
      <dgm:prSet/>
      <dgm:spPr/>
      <dgm:t>
        <a:bodyPr/>
        <a:lstStyle/>
        <a:p>
          <a:endParaRPr lang="en-US"/>
        </a:p>
      </dgm:t>
    </dgm:pt>
    <dgm:pt modelId="{E0EE806B-D66B-4230-9C10-8E8238A27D66}" type="sibTrans" cxnId="{3DCD8533-CA0E-4ABB-B24F-14CECFDA8EA4}">
      <dgm:prSet/>
      <dgm:spPr/>
      <dgm:t>
        <a:bodyPr/>
        <a:lstStyle/>
        <a:p>
          <a:endParaRPr lang="en-US"/>
        </a:p>
      </dgm:t>
    </dgm:pt>
    <dgm:pt modelId="{49CBA7CA-CC2B-4EDE-A432-FC0F91A32123}">
      <dgm:prSet phldrT="[Text]"/>
      <dgm:spPr/>
      <dgm:t>
        <a:bodyPr/>
        <a:lstStyle/>
        <a:p>
          <a:r>
            <a:rPr lang="en-US" dirty="0" smtClean="0"/>
            <a:t>Consumer</a:t>
          </a:r>
          <a:endParaRPr lang="en-US" dirty="0"/>
        </a:p>
      </dgm:t>
    </dgm:pt>
    <dgm:pt modelId="{667A2F59-EEFF-4954-9401-A7CF3F6217BE}" type="parTrans" cxnId="{7A978CF5-E3E3-4D4A-8FF1-B98213A32717}">
      <dgm:prSet/>
      <dgm:spPr/>
      <dgm:t>
        <a:bodyPr/>
        <a:lstStyle/>
        <a:p>
          <a:endParaRPr lang="en-US"/>
        </a:p>
      </dgm:t>
    </dgm:pt>
    <dgm:pt modelId="{A2F4954B-1638-42C3-BCD8-698F70E4B2CF}" type="sibTrans" cxnId="{7A978CF5-E3E3-4D4A-8FF1-B98213A32717}">
      <dgm:prSet/>
      <dgm:spPr/>
      <dgm:t>
        <a:bodyPr/>
        <a:lstStyle/>
        <a:p>
          <a:endParaRPr lang="en-US"/>
        </a:p>
      </dgm:t>
    </dgm:pt>
    <dgm:pt modelId="{F05B33A3-53C4-41EE-9D22-8B81924EDCA7}">
      <dgm:prSet phldrT="[Text]"/>
      <dgm:spPr/>
      <dgm:t>
        <a:bodyPr/>
        <a:lstStyle/>
        <a:p>
          <a:r>
            <a:rPr lang="en-US" dirty="0" smtClean="0"/>
            <a:t>Critical Infrastructure</a:t>
          </a:r>
          <a:endParaRPr lang="en-US" dirty="0"/>
        </a:p>
      </dgm:t>
    </dgm:pt>
    <dgm:pt modelId="{1858E42F-8120-418F-B9C9-DF010BE1A3BA}" type="parTrans" cxnId="{297675DC-FC82-438A-92D3-D2EA9E0CA175}">
      <dgm:prSet/>
      <dgm:spPr/>
      <dgm:t>
        <a:bodyPr/>
        <a:lstStyle/>
        <a:p>
          <a:endParaRPr lang="en-US"/>
        </a:p>
      </dgm:t>
    </dgm:pt>
    <dgm:pt modelId="{1DB34C08-636E-4B9D-9F4B-923579E09049}" type="sibTrans" cxnId="{297675DC-FC82-438A-92D3-D2EA9E0CA175}">
      <dgm:prSet/>
      <dgm:spPr/>
      <dgm:t>
        <a:bodyPr/>
        <a:lstStyle/>
        <a:p>
          <a:endParaRPr lang="en-US"/>
        </a:p>
      </dgm:t>
    </dgm:pt>
    <dgm:pt modelId="{A2B0C742-6CA5-4F31-9774-CACED0F69717}">
      <dgm:prSet phldrT="[Text]"/>
      <dgm:spPr/>
      <dgm:t>
        <a:bodyPr/>
        <a:lstStyle/>
        <a:p>
          <a:r>
            <a:rPr lang="en-GB" dirty="0" smtClean="0"/>
            <a:t>Transportation and Traffic Security</a:t>
          </a:r>
          <a:endParaRPr lang="en-US" dirty="0"/>
        </a:p>
      </dgm:t>
    </dgm:pt>
    <dgm:pt modelId="{ACC2216C-9744-4B40-B87D-0B023B26BF5F}" type="parTrans" cxnId="{B13FD43E-8DBA-46DD-8832-AA769E30C965}">
      <dgm:prSet/>
      <dgm:spPr/>
      <dgm:t>
        <a:bodyPr/>
        <a:lstStyle/>
        <a:p>
          <a:endParaRPr lang="en-US"/>
        </a:p>
      </dgm:t>
    </dgm:pt>
    <dgm:pt modelId="{D2714DB1-7EEC-45CD-9E88-7F6FC15F5EF3}" type="sibTrans" cxnId="{B13FD43E-8DBA-46DD-8832-AA769E30C965}">
      <dgm:prSet/>
      <dgm:spPr/>
      <dgm:t>
        <a:bodyPr/>
        <a:lstStyle/>
        <a:p>
          <a:endParaRPr lang="en-US"/>
        </a:p>
      </dgm:t>
    </dgm:pt>
    <dgm:pt modelId="{AE33EFF0-C868-4967-B720-542D352BD274}">
      <dgm:prSet phldrT="[Text]"/>
      <dgm:spPr/>
      <dgm:t>
        <a:bodyPr/>
        <a:lstStyle/>
        <a:p>
          <a:r>
            <a:rPr lang="en-US" dirty="0" smtClean="0"/>
            <a:t>Smart City</a:t>
          </a:r>
          <a:endParaRPr lang="en-US" dirty="0"/>
        </a:p>
      </dgm:t>
    </dgm:pt>
    <dgm:pt modelId="{3F2C489A-1F7A-43C4-BCFE-B1D23AAF14C1}" type="parTrans" cxnId="{0A7DE21F-5347-40FA-BBAC-2E6541603EBD}">
      <dgm:prSet/>
      <dgm:spPr/>
      <dgm:t>
        <a:bodyPr/>
        <a:lstStyle/>
        <a:p>
          <a:endParaRPr lang="en-US"/>
        </a:p>
      </dgm:t>
    </dgm:pt>
    <dgm:pt modelId="{A51421E7-9F69-48CE-BBE8-1F87A99D1D0A}" type="sibTrans" cxnId="{0A7DE21F-5347-40FA-BBAC-2E6541603EBD}">
      <dgm:prSet/>
      <dgm:spPr/>
      <dgm:t>
        <a:bodyPr/>
        <a:lstStyle/>
        <a:p>
          <a:endParaRPr lang="en-US"/>
        </a:p>
      </dgm:t>
    </dgm:pt>
    <dgm:pt modelId="{2ECAEA78-BEDD-46FC-A728-BE7D94BF429C}">
      <dgm:prSet phldrT="[Text]"/>
      <dgm:spPr/>
      <dgm:t>
        <a:bodyPr/>
        <a:lstStyle/>
        <a:p>
          <a:r>
            <a:rPr lang="en-US" dirty="0" smtClean="0"/>
            <a:t>Retails</a:t>
          </a:r>
          <a:endParaRPr lang="en-US" dirty="0"/>
        </a:p>
      </dgm:t>
    </dgm:pt>
    <dgm:pt modelId="{B17C32D0-9D03-4466-9A00-DAFF9830E88C}" type="parTrans" cxnId="{3B380283-C2A9-4ECF-BA6F-1D4DB78D1044}">
      <dgm:prSet/>
      <dgm:spPr/>
      <dgm:t>
        <a:bodyPr/>
        <a:lstStyle/>
        <a:p>
          <a:endParaRPr lang="en-US"/>
        </a:p>
      </dgm:t>
    </dgm:pt>
    <dgm:pt modelId="{948BDCD2-8FAD-41BD-B4C4-C0BC4A145CF9}" type="sibTrans" cxnId="{3B380283-C2A9-4ECF-BA6F-1D4DB78D1044}">
      <dgm:prSet/>
      <dgm:spPr/>
      <dgm:t>
        <a:bodyPr/>
        <a:lstStyle/>
        <a:p>
          <a:endParaRPr lang="en-US"/>
        </a:p>
      </dgm:t>
    </dgm:pt>
    <dgm:pt modelId="{D2FB3354-DA53-4D60-99AF-7D7E36AD69E4}" type="pres">
      <dgm:prSet presAssocID="{9319044D-60B8-49D1-808E-46D2C829277E}" presName="Name0" presStyleCnt="0">
        <dgm:presLayoutVars>
          <dgm:chMax val="1"/>
          <dgm:chPref val="1"/>
          <dgm:dir/>
          <dgm:animOne val="branch"/>
          <dgm:animLvl val="lvl"/>
        </dgm:presLayoutVars>
      </dgm:prSet>
      <dgm:spPr/>
      <dgm:t>
        <a:bodyPr/>
        <a:lstStyle/>
        <a:p>
          <a:endParaRPr lang="en-US"/>
        </a:p>
      </dgm:t>
    </dgm:pt>
    <dgm:pt modelId="{F3C1D4DF-DCBC-45E2-A517-84FF46DBAE23}" type="pres">
      <dgm:prSet presAssocID="{98493FBB-F8C1-422F-817E-C887669643B4}" presName="Parent" presStyleLbl="node0" presStyleIdx="0" presStyleCnt="1">
        <dgm:presLayoutVars>
          <dgm:chMax val="6"/>
          <dgm:chPref val="6"/>
        </dgm:presLayoutVars>
      </dgm:prSet>
      <dgm:spPr/>
      <dgm:t>
        <a:bodyPr/>
        <a:lstStyle/>
        <a:p>
          <a:endParaRPr lang="en-US"/>
        </a:p>
      </dgm:t>
    </dgm:pt>
    <dgm:pt modelId="{56F756A6-3177-4302-AA02-FD3FAD5F048F}" type="pres">
      <dgm:prSet presAssocID="{C58B90C4-89AA-4E89-A56A-1AB3A4C77EA7}" presName="Accent1" presStyleCnt="0"/>
      <dgm:spPr/>
    </dgm:pt>
    <dgm:pt modelId="{D92FF1F3-E732-4049-B01D-C43F99B56074}" type="pres">
      <dgm:prSet presAssocID="{C58B90C4-89AA-4E89-A56A-1AB3A4C77EA7}" presName="Accent" presStyleLbl="bgShp" presStyleIdx="0" presStyleCnt="6"/>
      <dgm:spPr/>
    </dgm:pt>
    <dgm:pt modelId="{0C52A10E-6796-4710-BEC7-757EBC552CD1}" type="pres">
      <dgm:prSet presAssocID="{C58B90C4-89AA-4E89-A56A-1AB3A4C77EA7}" presName="Child1" presStyleLbl="node1" presStyleIdx="0" presStyleCnt="6">
        <dgm:presLayoutVars>
          <dgm:chMax val="0"/>
          <dgm:chPref val="0"/>
          <dgm:bulletEnabled val="1"/>
        </dgm:presLayoutVars>
      </dgm:prSet>
      <dgm:spPr/>
      <dgm:t>
        <a:bodyPr/>
        <a:lstStyle/>
        <a:p>
          <a:endParaRPr lang="en-US"/>
        </a:p>
      </dgm:t>
    </dgm:pt>
    <dgm:pt modelId="{3B508564-BF35-4FA0-AA13-B666A998C7EC}" type="pres">
      <dgm:prSet presAssocID="{49CBA7CA-CC2B-4EDE-A432-FC0F91A32123}" presName="Accent2" presStyleCnt="0"/>
      <dgm:spPr/>
    </dgm:pt>
    <dgm:pt modelId="{F27BFC46-9F68-4A47-A85A-363AE72949B6}" type="pres">
      <dgm:prSet presAssocID="{49CBA7CA-CC2B-4EDE-A432-FC0F91A32123}" presName="Accent" presStyleLbl="bgShp" presStyleIdx="1" presStyleCnt="6"/>
      <dgm:spPr/>
    </dgm:pt>
    <dgm:pt modelId="{30C4C6F5-D441-4160-BE57-6577F1067CE4}" type="pres">
      <dgm:prSet presAssocID="{49CBA7CA-CC2B-4EDE-A432-FC0F91A32123}" presName="Child2" presStyleLbl="node1" presStyleIdx="1" presStyleCnt="6">
        <dgm:presLayoutVars>
          <dgm:chMax val="0"/>
          <dgm:chPref val="0"/>
          <dgm:bulletEnabled val="1"/>
        </dgm:presLayoutVars>
      </dgm:prSet>
      <dgm:spPr/>
      <dgm:t>
        <a:bodyPr/>
        <a:lstStyle/>
        <a:p>
          <a:endParaRPr lang="en-US"/>
        </a:p>
      </dgm:t>
    </dgm:pt>
    <dgm:pt modelId="{56C502A6-B6F2-4381-B7E6-CBBB02DF89C9}" type="pres">
      <dgm:prSet presAssocID="{F05B33A3-53C4-41EE-9D22-8B81924EDCA7}" presName="Accent3" presStyleCnt="0"/>
      <dgm:spPr/>
    </dgm:pt>
    <dgm:pt modelId="{62F1BC18-FEEC-44FF-9511-B26850EE23B1}" type="pres">
      <dgm:prSet presAssocID="{F05B33A3-53C4-41EE-9D22-8B81924EDCA7}" presName="Accent" presStyleLbl="bgShp" presStyleIdx="2" presStyleCnt="6"/>
      <dgm:spPr/>
    </dgm:pt>
    <dgm:pt modelId="{24CA1A80-1E92-4CAF-B695-E9164E2C9FE3}" type="pres">
      <dgm:prSet presAssocID="{F05B33A3-53C4-41EE-9D22-8B81924EDCA7}" presName="Child3" presStyleLbl="node1" presStyleIdx="2" presStyleCnt="6">
        <dgm:presLayoutVars>
          <dgm:chMax val="0"/>
          <dgm:chPref val="0"/>
          <dgm:bulletEnabled val="1"/>
        </dgm:presLayoutVars>
      </dgm:prSet>
      <dgm:spPr/>
      <dgm:t>
        <a:bodyPr/>
        <a:lstStyle/>
        <a:p>
          <a:endParaRPr lang="en-US"/>
        </a:p>
      </dgm:t>
    </dgm:pt>
    <dgm:pt modelId="{54067E0A-B74F-4D99-91C5-A8D2AED8118F}" type="pres">
      <dgm:prSet presAssocID="{A2B0C742-6CA5-4F31-9774-CACED0F69717}" presName="Accent4" presStyleCnt="0"/>
      <dgm:spPr/>
    </dgm:pt>
    <dgm:pt modelId="{72827B2B-8F55-4938-A5E5-E0F3DFB6B0AB}" type="pres">
      <dgm:prSet presAssocID="{A2B0C742-6CA5-4F31-9774-CACED0F69717}" presName="Accent" presStyleLbl="bgShp" presStyleIdx="3" presStyleCnt="6"/>
      <dgm:spPr/>
    </dgm:pt>
    <dgm:pt modelId="{1A93EE2B-D044-4F7C-9E63-AA029CD468CB}" type="pres">
      <dgm:prSet presAssocID="{A2B0C742-6CA5-4F31-9774-CACED0F69717}" presName="Child4" presStyleLbl="node1" presStyleIdx="3" presStyleCnt="6">
        <dgm:presLayoutVars>
          <dgm:chMax val="0"/>
          <dgm:chPref val="0"/>
          <dgm:bulletEnabled val="1"/>
        </dgm:presLayoutVars>
      </dgm:prSet>
      <dgm:spPr/>
      <dgm:t>
        <a:bodyPr/>
        <a:lstStyle/>
        <a:p>
          <a:endParaRPr lang="en-US"/>
        </a:p>
      </dgm:t>
    </dgm:pt>
    <dgm:pt modelId="{B8615A8B-9E07-4CF8-89F6-824D50C3950E}" type="pres">
      <dgm:prSet presAssocID="{AE33EFF0-C868-4967-B720-542D352BD274}" presName="Accent5" presStyleCnt="0"/>
      <dgm:spPr/>
    </dgm:pt>
    <dgm:pt modelId="{9C8BBEF1-2654-49F3-80EB-142D6C6206FD}" type="pres">
      <dgm:prSet presAssocID="{AE33EFF0-C868-4967-B720-542D352BD274}" presName="Accent" presStyleLbl="bgShp" presStyleIdx="4" presStyleCnt="6"/>
      <dgm:spPr/>
    </dgm:pt>
    <dgm:pt modelId="{85D98E36-4826-4C9E-9D15-1C28AA99C5A4}" type="pres">
      <dgm:prSet presAssocID="{AE33EFF0-C868-4967-B720-542D352BD274}" presName="Child5" presStyleLbl="node1" presStyleIdx="4" presStyleCnt="6">
        <dgm:presLayoutVars>
          <dgm:chMax val="0"/>
          <dgm:chPref val="0"/>
          <dgm:bulletEnabled val="1"/>
        </dgm:presLayoutVars>
      </dgm:prSet>
      <dgm:spPr/>
      <dgm:t>
        <a:bodyPr/>
        <a:lstStyle/>
        <a:p>
          <a:endParaRPr lang="en-US"/>
        </a:p>
      </dgm:t>
    </dgm:pt>
    <dgm:pt modelId="{EA693C05-9460-4CE6-9037-CB73F18E79A3}" type="pres">
      <dgm:prSet presAssocID="{2ECAEA78-BEDD-46FC-A728-BE7D94BF429C}" presName="Accent6" presStyleCnt="0"/>
      <dgm:spPr/>
    </dgm:pt>
    <dgm:pt modelId="{1DAAC1FC-07C5-4A8B-ACB8-692570D21EDD}" type="pres">
      <dgm:prSet presAssocID="{2ECAEA78-BEDD-46FC-A728-BE7D94BF429C}" presName="Accent" presStyleLbl="bgShp" presStyleIdx="5" presStyleCnt="6"/>
      <dgm:spPr/>
    </dgm:pt>
    <dgm:pt modelId="{2788551F-E4C0-4CF1-9002-C964F10BB52E}" type="pres">
      <dgm:prSet presAssocID="{2ECAEA78-BEDD-46FC-A728-BE7D94BF429C}" presName="Child6" presStyleLbl="node1" presStyleIdx="5" presStyleCnt="6">
        <dgm:presLayoutVars>
          <dgm:chMax val="0"/>
          <dgm:chPref val="0"/>
          <dgm:bulletEnabled val="1"/>
        </dgm:presLayoutVars>
      </dgm:prSet>
      <dgm:spPr/>
      <dgm:t>
        <a:bodyPr/>
        <a:lstStyle/>
        <a:p>
          <a:endParaRPr lang="en-US"/>
        </a:p>
      </dgm:t>
    </dgm:pt>
  </dgm:ptLst>
  <dgm:cxnLst>
    <dgm:cxn modelId="{297675DC-FC82-438A-92D3-D2EA9E0CA175}" srcId="{98493FBB-F8C1-422F-817E-C887669643B4}" destId="{F05B33A3-53C4-41EE-9D22-8B81924EDCA7}" srcOrd="2" destOrd="0" parTransId="{1858E42F-8120-418F-B9C9-DF010BE1A3BA}" sibTransId="{1DB34C08-636E-4B9D-9F4B-923579E09049}"/>
    <dgm:cxn modelId="{BF0FF243-D339-4759-84FE-314128C15F2B}" type="presOf" srcId="{C58B90C4-89AA-4E89-A56A-1AB3A4C77EA7}" destId="{0C52A10E-6796-4710-BEC7-757EBC552CD1}" srcOrd="0" destOrd="0" presId="urn:microsoft.com/office/officeart/2011/layout/HexagonRadial"/>
    <dgm:cxn modelId="{3B380283-C2A9-4ECF-BA6F-1D4DB78D1044}" srcId="{98493FBB-F8C1-422F-817E-C887669643B4}" destId="{2ECAEA78-BEDD-46FC-A728-BE7D94BF429C}" srcOrd="5" destOrd="0" parTransId="{B17C32D0-9D03-4466-9A00-DAFF9830E88C}" sibTransId="{948BDCD2-8FAD-41BD-B4C4-C0BC4A145CF9}"/>
    <dgm:cxn modelId="{2E5E7D7D-2D34-4E39-B3AD-9400D9C782EE}" type="presOf" srcId="{49CBA7CA-CC2B-4EDE-A432-FC0F91A32123}" destId="{30C4C6F5-D441-4160-BE57-6577F1067CE4}" srcOrd="0" destOrd="0" presId="urn:microsoft.com/office/officeart/2011/layout/HexagonRadial"/>
    <dgm:cxn modelId="{F0349353-CEFB-4A19-BC5D-B080DD7569FB}" type="presOf" srcId="{9319044D-60B8-49D1-808E-46D2C829277E}" destId="{D2FB3354-DA53-4D60-99AF-7D7E36AD69E4}" srcOrd="0" destOrd="0" presId="urn:microsoft.com/office/officeart/2011/layout/HexagonRadial"/>
    <dgm:cxn modelId="{5946204F-3F23-4AAE-A75D-3BD0A0D63041}" type="presOf" srcId="{F05B33A3-53C4-41EE-9D22-8B81924EDCA7}" destId="{24CA1A80-1E92-4CAF-B695-E9164E2C9FE3}" srcOrd="0" destOrd="0" presId="urn:microsoft.com/office/officeart/2011/layout/HexagonRadial"/>
    <dgm:cxn modelId="{C32037E7-F210-491B-9FF0-356A2C2C09D5}" srcId="{9319044D-60B8-49D1-808E-46D2C829277E}" destId="{98493FBB-F8C1-422F-817E-C887669643B4}" srcOrd="0" destOrd="0" parTransId="{1B018A1B-72A6-4012-BDEF-4C8112BE3F36}" sibTransId="{226E538E-58DB-4199-9AFF-6AA932C68F1B}"/>
    <dgm:cxn modelId="{B13FD43E-8DBA-46DD-8832-AA769E30C965}" srcId="{98493FBB-F8C1-422F-817E-C887669643B4}" destId="{A2B0C742-6CA5-4F31-9774-CACED0F69717}" srcOrd="3" destOrd="0" parTransId="{ACC2216C-9744-4B40-B87D-0B023B26BF5F}" sibTransId="{D2714DB1-7EEC-45CD-9E88-7F6FC15F5EF3}"/>
    <dgm:cxn modelId="{7A978CF5-E3E3-4D4A-8FF1-B98213A32717}" srcId="{98493FBB-F8C1-422F-817E-C887669643B4}" destId="{49CBA7CA-CC2B-4EDE-A432-FC0F91A32123}" srcOrd="1" destOrd="0" parTransId="{667A2F59-EEFF-4954-9401-A7CF3F6217BE}" sibTransId="{A2F4954B-1638-42C3-BCD8-698F70E4B2CF}"/>
    <dgm:cxn modelId="{0CE3A818-6D1B-4624-B079-098EA6EDC25F}" type="presOf" srcId="{A2B0C742-6CA5-4F31-9774-CACED0F69717}" destId="{1A93EE2B-D044-4F7C-9E63-AA029CD468CB}" srcOrd="0" destOrd="0" presId="urn:microsoft.com/office/officeart/2011/layout/HexagonRadial"/>
    <dgm:cxn modelId="{3DCD8533-CA0E-4ABB-B24F-14CECFDA8EA4}" srcId="{98493FBB-F8C1-422F-817E-C887669643B4}" destId="{C58B90C4-89AA-4E89-A56A-1AB3A4C77EA7}" srcOrd="0" destOrd="0" parTransId="{0065E26F-8397-4EAB-962F-640C16966C00}" sibTransId="{E0EE806B-D66B-4230-9C10-8E8238A27D66}"/>
    <dgm:cxn modelId="{B1FDCFCD-9500-4143-85AE-6E273119E28A}" type="presOf" srcId="{AE33EFF0-C868-4967-B720-542D352BD274}" destId="{85D98E36-4826-4C9E-9D15-1C28AA99C5A4}" srcOrd="0" destOrd="0" presId="urn:microsoft.com/office/officeart/2011/layout/HexagonRadial"/>
    <dgm:cxn modelId="{88F8DCE7-A012-4511-9569-C6EAA36FA80D}" type="presOf" srcId="{98493FBB-F8C1-422F-817E-C887669643B4}" destId="{F3C1D4DF-DCBC-45E2-A517-84FF46DBAE23}" srcOrd="0" destOrd="0" presId="urn:microsoft.com/office/officeart/2011/layout/HexagonRadial"/>
    <dgm:cxn modelId="{460246AE-31E7-4032-8A5A-5CD36D941059}" type="presOf" srcId="{2ECAEA78-BEDD-46FC-A728-BE7D94BF429C}" destId="{2788551F-E4C0-4CF1-9002-C964F10BB52E}" srcOrd="0" destOrd="0" presId="urn:microsoft.com/office/officeart/2011/layout/HexagonRadial"/>
    <dgm:cxn modelId="{0A7DE21F-5347-40FA-BBAC-2E6541603EBD}" srcId="{98493FBB-F8C1-422F-817E-C887669643B4}" destId="{AE33EFF0-C868-4967-B720-542D352BD274}" srcOrd="4" destOrd="0" parTransId="{3F2C489A-1F7A-43C4-BCFE-B1D23AAF14C1}" sibTransId="{A51421E7-9F69-48CE-BBE8-1F87A99D1D0A}"/>
    <dgm:cxn modelId="{03C66642-7D12-4717-A552-6E4F16AFD206}" type="presParOf" srcId="{D2FB3354-DA53-4D60-99AF-7D7E36AD69E4}" destId="{F3C1D4DF-DCBC-45E2-A517-84FF46DBAE23}" srcOrd="0" destOrd="0" presId="urn:microsoft.com/office/officeart/2011/layout/HexagonRadial"/>
    <dgm:cxn modelId="{09B94B2C-870D-4716-8763-55BEF7FD71BB}" type="presParOf" srcId="{D2FB3354-DA53-4D60-99AF-7D7E36AD69E4}" destId="{56F756A6-3177-4302-AA02-FD3FAD5F048F}" srcOrd="1" destOrd="0" presId="urn:microsoft.com/office/officeart/2011/layout/HexagonRadial"/>
    <dgm:cxn modelId="{ED13FDF4-7830-478A-8FB7-26917088FADE}" type="presParOf" srcId="{56F756A6-3177-4302-AA02-FD3FAD5F048F}" destId="{D92FF1F3-E732-4049-B01D-C43F99B56074}" srcOrd="0" destOrd="0" presId="urn:microsoft.com/office/officeart/2011/layout/HexagonRadial"/>
    <dgm:cxn modelId="{9538107A-D0BC-4B27-BEE4-360285A2056D}" type="presParOf" srcId="{D2FB3354-DA53-4D60-99AF-7D7E36AD69E4}" destId="{0C52A10E-6796-4710-BEC7-757EBC552CD1}" srcOrd="2" destOrd="0" presId="urn:microsoft.com/office/officeart/2011/layout/HexagonRadial"/>
    <dgm:cxn modelId="{EA356282-B7ED-4E6A-9797-4BEE1D6355C9}" type="presParOf" srcId="{D2FB3354-DA53-4D60-99AF-7D7E36AD69E4}" destId="{3B508564-BF35-4FA0-AA13-B666A998C7EC}" srcOrd="3" destOrd="0" presId="urn:microsoft.com/office/officeart/2011/layout/HexagonRadial"/>
    <dgm:cxn modelId="{62D745D7-F146-4F5E-B833-4F0A29215847}" type="presParOf" srcId="{3B508564-BF35-4FA0-AA13-B666A998C7EC}" destId="{F27BFC46-9F68-4A47-A85A-363AE72949B6}" srcOrd="0" destOrd="0" presId="urn:microsoft.com/office/officeart/2011/layout/HexagonRadial"/>
    <dgm:cxn modelId="{F836F8E5-28B1-4283-9ADA-F9A36F671F36}" type="presParOf" srcId="{D2FB3354-DA53-4D60-99AF-7D7E36AD69E4}" destId="{30C4C6F5-D441-4160-BE57-6577F1067CE4}" srcOrd="4" destOrd="0" presId="urn:microsoft.com/office/officeart/2011/layout/HexagonRadial"/>
    <dgm:cxn modelId="{224081B5-070A-4A62-A85C-27622B276058}" type="presParOf" srcId="{D2FB3354-DA53-4D60-99AF-7D7E36AD69E4}" destId="{56C502A6-B6F2-4381-B7E6-CBBB02DF89C9}" srcOrd="5" destOrd="0" presId="urn:microsoft.com/office/officeart/2011/layout/HexagonRadial"/>
    <dgm:cxn modelId="{14E55EB4-1022-4672-952D-FFBF1DBE3DA6}" type="presParOf" srcId="{56C502A6-B6F2-4381-B7E6-CBBB02DF89C9}" destId="{62F1BC18-FEEC-44FF-9511-B26850EE23B1}" srcOrd="0" destOrd="0" presId="urn:microsoft.com/office/officeart/2011/layout/HexagonRadial"/>
    <dgm:cxn modelId="{42938FF7-FB2B-4BFB-9DB7-C71F4C545A74}" type="presParOf" srcId="{D2FB3354-DA53-4D60-99AF-7D7E36AD69E4}" destId="{24CA1A80-1E92-4CAF-B695-E9164E2C9FE3}" srcOrd="6" destOrd="0" presId="urn:microsoft.com/office/officeart/2011/layout/HexagonRadial"/>
    <dgm:cxn modelId="{F785B47D-8828-4626-B845-8B9790F95034}" type="presParOf" srcId="{D2FB3354-DA53-4D60-99AF-7D7E36AD69E4}" destId="{54067E0A-B74F-4D99-91C5-A8D2AED8118F}" srcOrd="7" destOrd="0" presId="urn:microsoft.com/office/officeart/2011/layout/HexagonRadial"/>
    <dgm:cxn modelId="{3F5DD33B-AEAB-4F87-916B-C0FC0E804C4F}" type="presParOf" srcId="{54067E0A-B74F-4D99-91C5-A8D2AED8118F}" destId="{72827B2B-8F55-4938-A5E5-E0F3DFB6B0AB}" srcOrd="0" destOrd="0" presId="urn:microsoft.com/office/officeart/2011/layout/HexagonRadial"/>
    <dgm:cxn modelId="{D8FCC742-9D9E-4A69-A87D-C5E8BFA48FBA}" type="presParOf" srcId="{D2FB3354-DA53-4D60-99AF-7D7E36AD69E4}" destId="{1A93EE2B-D044-4F7C-9E63-AA029CD468CB}" srcOrd="8" destOrd="0" presId="urn:microsoft.com/office/officeart/2011/layout/HexagonRadial"/>
    <dgm:cxn modelId="{601D7FA3-3774-4EE0-B9C0-D52C34CE7515}" type="presParOf" srcId="{D2FB3354-DA53-4D60-99AF-7D7E36AD69E4}" destId="{B8615A8B-9E07-4CF8-89F6-824D50C3950E}" srcOrd="9" destOrd="0" presId="urn:microsoft.com/office/officeart/2011/layout/HexagonRadial"/>
    <dgm:cxn modelId="{3544BAFA-499E-48F7-B6CB-2A76B92BD8D8}" type="presParOf" srcId="{B8615A8B-9E07-4CF8-89F6-824D50C3950E}" destId="{9C8BBEF1-2654-49F3-80EB-142D6C6206FD}" srcOrd="0" destOrd="0" presId="urn:microsoft.com/office/officeart/2011/layout/HexagonRadial"/>
    <dgm:cxn modelId="{840C4E5C-5EC0-401D-9A8F-2A285DB30804}" type="presParOf" srcId="{D2FB3354-DA53-4D60-99AF-7D7E36AD69E4}" destId="{85D98E36-4826-4C9E-9D15-1C28AA99C5A4}" srcOrd="10" destOrd="0" presId="urn:microsoft.com/office/officeart/2011/layout/HexagonRadial"/>
    <dgm:cxn modelId="{5E40EFF1-70B4-406C-9313-C072E0885D93}" type="presParOf" srcId="{D2FB3354-DA53-4D60-99AF-7D7E36AD69E4}" destId="{EA693C05-9460-4CE6-9037-CB73F18E79A3}" srcOrd="11" destOrd="0" presId="urn:microsoft.com/office/officeart/2011/layout/HexagonRadial"/>
    <dgm:cxn modelId="{1DC16308-78FF-4D5B-BCD0-3AE8274865F0}" type="presParOf" srcId="{EA693C05-9460-4CE6-9037-CB73F18E79A3}" destId="{1DAAC1FC-07C5-4A8B-ACB8-692570D21EDD}" srcOrd="0" destOrd="0" presId="urn:microsoft.com/office/officeart/2011/layout/HexagonRadial"/>
    <dgm:cxn modelId="{B83AC43A-DD62-4687-AED0-75B3775C94B7}" type="presParOf" srcId="{D2FB3354-DA53-4D60-99AF-7D7E36AD69E4}" destId="{2788551F-E4C0-4CF1-9002-C964F10BB52E}" srcOrd="12" destOrd="0" presId="urn:microsoft.com/office/officeart/2011/layout/HexagonRadial"/>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C1D4DF-DCBC-45E2-A517-84FF46DBAE23}">
      <dsp:nvSpPr>
        <dsp:cNvPr id="0" name=""/>
        <dsp:cNvSpPr/>
      </dsp:nvSpPr>
      <dsp:spPr>
        <a:xfrm>
          <a:off x="2543728" y="1470790"/>
          <a:ext cx="1869439" cy="1617140"/>
        </a:xfrm>
        <a:prstGeom prst="hexagon">
          <a:avLst>
            <a:gd name="adj" fmla="val 2857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t>Video Analytics</a:t>
          </a:r>
          <a:endParaRPr lang="en-US" sz="1200" kern="1200" dirty="0"/>
        </a:p>
      </dsp:txBody>
      <dsp:txXfrm>
        <a:off x="2853520" y="1738773"/>
        <a:ext cx="1249855" cy="1081174"/>
      </dsp:txXfrm>
    </dsp:sp>
    <dsp:sp modelId="{F27BFC46-9F68-4A47-A85A-363AE72949B6}">
      <dsp:nvSpPr>
        <dsp:cNvPr id="0" name=""/>
        <dsp:cNvSpPr/>
      </dsp:nvSpPr>
      <dsp:spPr>
        <a:xfrm>
          <a:off x="3714356" y="697098"/>
          <a:ext cx="705333" cy="607738"/>
        </a:xfrm>
        <a:prstGeom prst="hexagon">
          <a:avLst>
            <a:gd name="adj" fmla="val 28900"/>
            <a:gd name="vf" fmla="val 115470"/>
          </a:avLst>
        </a:prstGeom>
        <a:gradFill rotWithShape="0">
          <a:gsLst>
            <a:gs pos="0">
              <a:schemeClr val="accent1">
                <a:tint val="40000"/>
                <a:hueOff val="0"/>
                <a:satOff val="0"/>
                <a:lumOff val="0"/>
                <a:alphaOff val="0"/>
                <a:satMod val="103000"/>
                <a:lumMod val="102000"/>
                <a:tint val="94000"/>
              </a:schemeClr>
            </a:gs>
            <a:gs pos="50000">
              <a:schemeClr val="accent1">
                <a:tint val="40000"/>
                <a:hueOff val="0"/>
                <a:satOff val="0"/>
                <a:lumOff val="0"/>
                <a:alphaOff val="0"/>
                <a:satMod val="110000"/>
                <a:lumMod val="100000"/>
                <a:shade val="100000"/>
              </a:schemeClr>
            </a:gs>
            <a:gs pos="100000">
              <a:schemeClr val="accent1">
                <a:tint val="40000"/>
                <a:hueOff val="0"/>
                <a:satOff val="0"/>
                <a:lumOff val="0"/>
                <a:alphaOff val="0"/>
                <a:lumMod val="99000"/>
                <a:satMod val="120000"/>
                <a:shade val="78000"/>
              </a:schemeClr>
            </a:gs>
          </a:gsLst>
          <a:lin ang="5400000" scaled="0"/>
        </a:gra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sp>
    <dsp:sp modelId="{0C52A10E-6796-4710-BEC7-757EBC552CD1}">
      <dsp:nvSpPr>
        <dsp:cNvPr id="0" name=""/>
        <dsp:cNvSpPr/>
      </dsp:nvSpPr>
      <dsp:spPr>
        <a:xfrm>
          <a:off x="2715930" y="0"/>
          <a:ext cx="1531992" cy="1325353"/>
        </a:xfrm>
        <a:prstGeom prst="hexagon">
          <a:avLst>
            <a:gd name="adj" fmla="val 2857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t>Government</a:t>
          </a:r>
          <a:endParaRPr lang="en-US" sz="1200" kern="1200" dirty="0"/>
        </a:p>
      </dsp:txBody>
      <dsp:txXfrm>
        <a:off x="2969814" y="219639"/>
        <a:ext cx="1024224" cy="886075"/>
      </dsp:txXfrm>
    </dsp:sp>
    <dsp:sp modelId="{62F1BC18-FEEC-44FF-9511-B26850EE23B1}">
      <dsp:nvSpPr>
        <dsp:cNvPr id="0" name=""/>
        <dsp:cNvSpPr/>
      </dsp:nvSpPr>
      <dsp:spPr>
        <a:xfrm>
          <a:off x="4537535" y="1833245"/>
          <a:ext cx="705333" cy="607738"/>
        </a:xfrm>
        <a:prstGeom prst="hexagon">
          <a:avLst>
            <a:gd name="adj" fmla="val 28900"/>
            <a:gd name="vf" fmla="val 115470"/>
          </a:avLst>
        </a:prstGeom>
        <a:gradFill rotWithShape="0">
          <a:gsLst>
            <a:gs pos="0">
              <a:schemeClr val="accent1">
                <a:tint val="40000"/>
                <a:hueOff val="0"/>
                <a:satOff val="0"/>
                <a:lumOff val="0"/>
                <a:alphaOff val="0"/>
                <a:satMod val="103000"/>
                <a:lumMod val="102000"/>
                <a:tint val="94000"/>
              </a:schemeClr>
            </a:gs>
            <a:gs pos="50000">
              <a:schemeClr val="accent1">
                <a:tint val="40000"/>
                <a:hueOff val="0"/>
                <a:satOff val="0"/>
                <a:lumOff val="0"/>
                <a:alphaOff val="0"/>
                <a:satMod val="110000"/>
                <a:lumMod val="100000"/>
                <a:shade val="100000"/>
              </a:schemeClr>
            </a:gs>
            <a:gs pos="100000">
              <a:schemeClr val="accent1">
                <a:tint val="40000"/>
                <a:hueOff val="0"/>
                <a:satOff val="0"/>
                <a:lumOff val="0"/>
                <a:alphaOff val="0"/>
                <a:lumMod val="99000"/>
                <a:satMod val="120000"/>
                <a:shade val="78000"/>
              </a:schemeClr>
            </a:gs>
          </a:gsLst>
          <a:lin ang="5400000" scaled="0"/>
        </a:gra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sp>
    <dsp:sp modelId="{30C4C6F5-D441-4160-BE57-6577F1067CE4}">
      <dsp:nvSpPr>
        <dsp:cNvPr id="0" name=""/>
        <dsp:cNvSpPr/>
      </dsp:nvSpPr>
      <dsp:spPr>
        <a:xfrm>
          <a:off x="4120944" y="815181"/>
          <a:ext cx="1531992" cy="1325353"/>
        </a:xfrm>
        <a:prstGeom prst="hexagon">
          <a:avLst>
            <a:gd name="adj" fmla="val 2857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t>Consumer</a:t>
          </a:r>
          <a:endParaRPr lang="en-US" sz="1200" kern="1200" dirty="0"/>
        </a:p>
      </dsp:txBody>
      <dsp:txXfrm>
        <a:off x="4374828" y="1034820"/>
        <a:ext cx="1024224" cy="886075"/>
      </dsp:txXfrm>
    </dsp:sp>
    <dsp:sp modelId="{72827B2B-8F55-4938-A5E5-E0F3DFB6B0AB}">
      <dsp:nvSpPr>
        <dsp:cNvPr id="0" name=""/>
        <dsp:cNvSpPr/>
      </dsp:nvSpPr>
      <dsp:spPr>
        <a:xfrm>
          <a:off x="3965701" y="3115742"/>
          <a:ext cx="705333" cy="607738"/>
        </a:xfrm>
        <a:prstGeom prst="hexagon">
          <a:avLst>
            <a:gd name="adj" fmla="val 28900"/>
            <a:gd name="vf" fmla="val 115470"/>
          </a:avLst>
        </a:prstGeom>
        <a:gradFill rotWithShape="0">
          <a:gsLst>
            <a:gs pos="0">
              <a:schemeClr val="accent1">
                <a:tint val="40000"/>
                <a:hueOff val="0"/>
                <a:satOff val="0"/>
                <a:lumOff val="0"/>
                <a:alphaOff val="0"/>
                <a:satMod val="103000"/>
                <a:lumMod val="102000"/>
                <a:tint val="94000"/>
              </a:schemeClr>
            </a:gs>
            <a:gs pos="50000">
              <a:schemeClr val="accent1">
                <a:tint val="40000"/>
                <a:hueOff val="0"/>
                <a:satOff val="0"/>
                <a:lumOff val="0"/>
                <a:alphaOff val="0"/>
                <a:satMod val="110000"/>
                <a:lumMod val="100000"/>
                <a:shade val="100000"/>
              </a:schemeClr>
            </a:gs>
            <a:gs pos="100000">
              <a:schemeClr val="accent1">
                <a:tint val="40000"/>
                <a:hueOff val="0"/>
                <a:satOff val="0"/>
                <a:lumOff val="0"/>
                <a:alphaOff val="0"/>
                <a:lumMod val="99000"/>
                <a:satMod val="120000"/>
                <a:shade val="78000"/>
              </a:schemeClr>
            </a:gs>
          </a:gsLst>
          <a:lin ang="5400000" scaled="0"/>
        </a:gra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sp>
    <dsp:sp modelId="{24CA1A80-1E92-4CAF-B695-E9164E2C9FE3}">
      <dsp:nvSpPr>
        <dsp:cNvPr id="0" name=""/>
        <dsp:cNvSpPr/>
      </dsp:nvSpPr>
      <dsp:spPr>
        <a:xfrm>
          <a:off x="4120944" y="2417732"/>
          <a:ext cx="1531992" cy="1325353"/>
        </a:xfrm>
        <a:prstGeom prst="hexagon">
          <a:avLst>
            <a:gd name="adj" fmla="val 2857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t>Critical Infrastructure</a:t>
          </a:r>
          <a:endParaRPr lang="en-US" sz="1200" kern="1200" dirty="0"/>
        </a:p>
      </dsp:txBody>
      <dsp:txXfrm>
        <a:off x="4374828" y="2637371"/>
        <a:ext cx="1024224" cy="886075"/>
      </dsp:txXfrm>
    </dsp:sp>
    <dsp:sp modelId="{9C8BBEF1-2654-49F3-80EB-142D6C6206FD}">
      <dsp:nvSpPr>
        <dsp:cNvPr id="0" name=""/>
        <dsp:cNvSpPr/>
      </dsp:nvSpPr>
      <dsp:spPr>
        <a:xfrm>
          <a:off x="2547206" y="3248870"/>
          <a:ext cx="705333" cy="607738"/>
        </a:xfrm>
        <a:prstGeom prst="hexagon">
          <a:avLst>
            <a:gd name="adj" fmla="val 28900"/>
            <a:gd name="vf" fmla="val 115470"/>
          </a:avLst>
        </a:prstGeom>
        <a:gradFill rotWithShape="0">
          <a:gsLst>
            <a:gs pos="0">
              <a:schemeClr val="accent1">
                <a:tint val="40000"/>
                <a:hueOff val="0"/>
                <a:satOff val="0"/>
                <a:lumOff val="0"/>
                <a:alphaOff val="0"/>
                <a:satMod val="103000"/>
                <a:lumMod val="102000"/>
                <a:tint val="94000"/>
              </a:schemeClr>
            </a:gs>
            <a:gs pos="50000">
              <a:schemeClr val="accent1">
                <a:tint val="40000"/>
                <a:hueOff val="0"/>
                <a:satOff val="0"/>
                <a:lumOff val="0"/>
                <a:alphaOff val="0"/>
                <a:satMod val="110000"/>
                <a:lumMod val="100000"/>
                <a:shade val="100000"/>
              </a:schemeClr>
            </a:gs>
            <a:gs pos="100000">
              <a:schemeClr val="accent1">
                <a:tint val="40000"/>
                <a:hueOff val="0"/>
                <a:satOff val="0"/>
                <a:lumOff val="0"/>
                <a:alphaOff val="0"/>
                <a:lumMod val="99000"/>
                <a:satMod val="120000"/>
                <a:shade val="78000"/>
              </a:schemeClr>
            </a:gs>
          </a:gsLst>
          <a:lin ang="5400000" scaled="0"/>
        </a:gra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sp>
    <dsp:sp modelId="{1A93EE2B-D044-4F7C-9E63-AA029CD468CB}">
      <dsp:nvSpPr>
        <dsp:cNvPr id="0" name=""/>
        <dsp:cNvSpPr/>
      </dsp:nvSpPr>
      <dsp:spPr>
        <a:xfrm>
          <a:off x="2715930" y="3233824"/>
          <a:ext cx="1531992" cy="1325353"/>
        </a:xfrm>
        <a:prstGeom prst="hexagon">
          <a:avLst>
            <a:gd name="adj" fmla="val 2857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GB" sz="1200" kern="1200" dirty="0" smtClean="0"/>
            <a:t>Transportation and Traffic Security</a:t>
          </a:r>
          <a:endParaRPr lang="en-US" sz="1200" kern="1200" dirty="0"/>
        </a:p>
      </dsp:txBody>
      <dsp:txXfrm>
        <a:off x="2969814" y="3453463"/>
        <a:ext cx="1024224" cy="886075"/>
      </dsp:txXfrm>
    </dsp:sp>
    <dsp:sp modelId="{1DAAC1FC-07C5-4A8B-ACB8-692570D21EDD}">
      <dsp:nvSpPr>
        <dsp:cNvPr id="0" name=""/>
        <dsp:cNvSpPr/>
      </dsp:nvSpPr>
      <dsp:spPr>
        <a:xfrm>
          <a:off x="1710547" y="2113179"/>
          <a:ext cx="705333" cy="607738"/>
        </a:xfrm>
        <a:prstGeom prst="hexagon">
          <a:avLst>
            <a:gd name="adj" fmla="val 28900"/>
            <a:gd name="vf" fmla="val 115470"/>
          </a:avLst>
        </a:prstGeom>
        <a:gradFill rotWithShape="0">
          <a:gsLst>
            <a:gs pos="0">
              <a:schemeClr val="accent1">
                <a:tint val="40000"/>
                <a:hueOff val="0"/>
                <a:satOff val="0"/>
                <a:lumOff val="0"/>
                <a:alphaOff val="0"/>
                <a:satMod val="103000"/>
                <a:lumMod val="102000"/>
                <a:tint val="94000"/>
              </a:schemeClr>
            </a:gs>
            <a:gs pos="50000">
              <a:schemeClr val="accent1">
                <a:tint val="40000"/>
                <a:hueOff val="0"/>
                <a:satOff val="0"/>
                <a:lumOff val="0"/>
                <a:alphaOff val="0"/>
                <a:satMod val="110000"/>
                <a:lumMod val="100000"/>
                <a:shade val="100000"/>
              </a:schemeClr>
            </a:gs>
            <a:gs pos="100000">
              <a:schemeClr val="accent1">
                <a:tint val="40000"/>
                <a:hueOff val="0"/>
                <a:satOff val="0"/>
                <a:lumOff val="0"/>
                <a:alphaOff val="0"/>
                <a:lumMod val="99000"/>
                <a:satMod val="120000"/>
                <a:shade val="78000"/>
              </a:schemeClr>
            </a:gs>
          </a:gsLst>
          <a:lin ang="5400000" scaled="0"/>
        </a:gra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sp>
    <dsp:sp modelId="{85D98E36-4826-4C9E-9D15-1C28AA99C5A4}">
      <dsp:nvSpPr>
        <dsp:cNvPr id="0" name=""/>
        <dsp:cNvSpPr/>
      </dsp:nvSpPr>
      <dsp:spPr>
        <a:xfrm>
          <a:off x="1304393" y="2418643"/>
          <a:ext cx="1531992" cy="1325353"/>
        </a:xfrm>
        <a:prstGeom prst="hexagon">
          <a:avLst>
            <a:gd name="adj" fmla="val 2857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t>Smart City</a:t>
          </a:r>
          <a:endParaRPr lang="en-US" sz="1200" kern="1200" dirty="0"/>
        </a:p>
      </dsp:txBody>
      <dsp:txXfrm>
        <a:off x="1558277" y="2638282"/>
        <a:ext cx="1024224" cy="886075"/>
      </dsp:txXfrm>
    </dsp:sp>
    <dsp:sp modelId="{2788551F-E4C0-4CF1-9002-C964F10BB52E}">
      <dsp:nvSpPr>
        <dsp:cNvPr id="0" name=""/>
        <dsp:cNvSpPr/>
      </dsp:nvSpPr>
      <dsp:spPr>
        <a:xfrm>
          <a:off x="1304393" y="813357"/>
          <a:ext cx="1531992" cy="1325353"/>
        </a:xfrm>
        <a:prstGeom prst="hexagon">
          <a:avLst>
            <a:gd name="adj" fmla="val 2857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t>Retails</a:t>
          </a:r>
          <a:endParaRPr lang="en-US" sz="1200" kern="1200" dirty="0"/>
        </a:p>
      </dsp:txBody>
      <dsp:txXfrm>
        <a:off x="1558277" y="1032996"/>
        <a:ext cx="1024224" cy="886075"/>
      </dsp:txXfrm>
    </dsp:sp>
  </dsp:spTree>
</dsp:drawing>
</file>

<file path=ppt/diagrams/layout1.xml><?xml version="1.0" encoding="utf-8"?>
<dgm:layoutDef xmlns:dgm="http://schemas.openxmlformats.org/drawingml/2006/diagram" xmlns:a="http://schemas.openxmlformats.org/drawingml/2006/main" uniqueId="urn:microsoft.com/office/officeart/2011/layout/HexagonRadial">
  <dgm:title val="Hexagon Radial"/>
  <dgm:desc val="Use to show a sequential process that relates to a central idea or theme. Limited to six Level 2 shapes. Works best with small amounts of text. Unused text does not appear, but remains available if you switch layouts."/>
  <dgm:catLst>
    <dgm:cat type="cycle" pri="8500"/>
    <dgm:cat type="officeonline" pri="9000"/>
  </dgm:catLst>
  <dgm:samp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40" srcId="0" destId="10" srcOrd="0" destOrd="0"/>
        <dgm:cxn modelId="50" srcId="10" destId="11" srcOrd="0" destOrd="0"/>
        <dgm:cxn modelId="60" srcId="10" destId="12" srcOrd="0" destOrd="0"/>
        <dgm:cxn modelId="70" srcId="10" destId="13" srcOrd="0"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clrData>
  <dgm:layoutNode name="Name0">
    <dgm:varLst>
      <dgm:chMax val="1"/>
      <dgm:chPref val="1"/>
      <dgm:dir/>
      <dgm:animOne val="branch"/>
      <dgm:animLvl val="lvl"/>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l" for="ch" forName="Accent1" refType="w" fact="0.1685"/>
              <dgm:constr type="t" for="ch" forName="Accent1" refType="h" fact="0.2946"/>
              <dgm:constr type="w" for="ch" forName="Accent1" refType="w" fact="0.462"/>
              <dgm:constr type="h" for="ch" forName="Accent1" refType="h" fact="0.5472"/>
              <dgm:constr type="l" for="ch" forName="Parent" refType="w" fact="0"/>
              <dgm:constr type="t" for="ch" forName="Parent" refType="h" fact="0.2885"/>
              <dgm:constr type="w" for="ch" forName="Parent" refType="w" fact="0.6013"/>
              <dgm:constr type="h" for="ch" forName="Parent" refType="h" fact="0.7115"/>
              <dgm:constr type="l" for="ch" forName="Child1" refType="w" fact="0.5073"/>
              <dgm:constr type="t" for="ch" forName="Child1" refType="h" fact="0"/>
              <dgm:constr type="w" for="ch" forName="Child1" refType="w" fact="0.4927"/>
              <dgm:constr type="h" for="ch" forName="Child1" refType="h" fact="0.5831"/>
            </dgm:constrLst>
          </dgm:if>
          <dgm:if name="Name6"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2" refType="w" fact="0.6413"/>
              <dgm:constr type="t" for="ch" forName="Accent2" refType="h" fact="0.3477"/>
              <dgm:constr type="w" for="ch" forName="Accent2" refType="w" fact="0.2269"/>
              <dgm:constr type="h" for="ch" forName="Accent2" refType="h" fact="0.2076"/>
              <dgm:constr type="l" for="ch" forName="Accent1" refType="w" fact="0"/>
              <dgm:constr type="t" for="ch" forName="Accent1" refType="h" fact="0"/>
              <dgm:constr type="w" for="ch" forName="Accent1" refType="w" fact="0"/>
              <dgm:constr type="h" for="ch" forName="Accent1" refType="h" fact="0"/>
              <dgm:constr type="l" for="ch" forName="Parent" refType="w" fact="0"/>
              <dgm:constr type="t" for="ch" forName="Parent" refType="h" fact="0.2239"/>
              <dgm:constr type="w" for="ch" forName="Parent" refType="w" fact="0.6013"/>
              <dgm:constr type="h" for="ch" forName="Parent" refType="h" fact="0.5523"/>
              <dgm:constr type="l" for="ch" forName="Child1" refType="w" fact="0.5073"/>
              <dgm:constr type="t" for="ch" forName="Child1" refType="h" fact="0"/>
              <dgm:constr type="w" for="ch" forName="Child1" refType="w" fact="0.4927"/>
              <dgm:constr type="h" for="ch" forName="Child1" refType="h" fact="0.4527"/>
              <dgm:constr type="l" for="ch" forName="Child2" refType="w" fact="0.5073"/>
              <dgm:constr type="t" for="ch" forName="Child2" refType="h" fact="0.5473"/>
              <dgm:constr type="w" for="ch" forName="Child2" refType="w" fact="0.4927"/>
              <dgm:constr type="h" for="ch" forName="Child2" refType="h" fact="0.4527"/>
            </dgm:constrLst>
          </dgm:if>
          <dgm:if name="Name7"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3" refType="w" fact="0.4573"/>
              <dgm:constr type="t" for="ch" forName="Accent3" refType="h" fact="0.6145"/>
              <dgm:constr type="w" for="ch" forName="Accent3" refType="w" fact="0.2269"/>
              <dgm:constr type="h" for="ch" forName="Accent3" refType="h" fact="0.1623"/>
              <dgm:constr type="l" for="ch" forName="Accent2" refType="w" fact="0.6413"/>
              <dgm:constr type="t" for="ch" forName="Accent2" refType="h" fact="0.2719"/>
              <dgm:constr type="w" for="ch" forName="Accent2" refType="w" fact="0.2269"/>
              <dgm:constr type="h" for="ch" forName="Accent2" refType="h" fact="0.1623"/>
              <dgm:constr type="l" for="ch" forName="Accent1" refType="w" fact="0"/>
              <dgm:constr type="t" for="ch" forName="Accent1" refType="h" fact="0"/>
              <dgm:constr type="w" for="ch" forName="Accent1" refType="w" fact="0"/>
              <dgm:constr type="h" for="ch" forName="Accent1" refType="h" fact="0"/>
              <dgm:constr type="l" for="ch" forName="Child3" refType="w" fact="0.0554"/>
              <dgm:constr type="t" for="ch" forName="Child3" refType="h" fact="0.646"/>
              <dgm:constr type="w" for="ch" forName="Child3" refType="w" fact="0.4927"/>
              <dgm:constr type="h" for="ch" forName="Child3" refType="h" fact="0.354"/>
              <dgm:constr type="l" for="ch" forName="Parent" refType="w" fact="0"/>
              <dgm:constr type="t" for="ch" forName="Parent" refType="h" fact="0.1751"/>
              <dgm:constr type="w" for="ch" forName="Parent" refType="w" fact="0.6013"/>
              <dgm:constr type="h" for="ch" forName="Parent" refType="h" fact="0.4319"/>
              <dgm:constr type="l" for="ch" forName="Child1" refType="w" fact="0.5073"/>
              <dgm:constr type="t" for="ch" forName="Child1" refType="h" fact="0"/>
              <dgm:constr type="w" for="ch" forName="Child1" refType="w" fact="0.4927"/>
              <dgm:constr type="h" for="ch" forName="Child1" refType="h" fact="0.354"/>
              <dgm:constr type="l" for="ch" forName="Child2" refType="w" fact="0.5073"/>
              <dgm:constr type="t" for="ch" forName="Child2" refType="h" fact="0.428"/>
              <dgm:constr type="w" for="ch" forName="Child2" refType="w" fact="0.4927"/>
              <dgm:constr type="h" for="ch" forName="Child2" refType="h" fact="0.354"/>
            </dgm:constrLst>
          </dgm:if>
          <dgm:if name="Name8"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4" refType="w" fact="0.4573"/>
              <dgm:constr type="t" for="ch" forName="Accent4" refType="h" fact="0.6834"/>
              <dgm:constr type="w" for="ch" forName="Accent4" refType="w" fact="0.2269"/>
              <dgm:constr type="h" for="ch" forName="Accent4" refType="h" fact="0.1333"/>
              <dgm:constr type="l" for="ch" forName="Accent3" refType="w" fact="0.6413"/>
              <dgm:constr type="t" for="ch" forName="Accent3" refType="h" fact="0.4021"/>
              <dgm:constr type="w" for="ch" forName="Accent3" refType="w" fact="0.2269"/>
              <dgm:constr type="h" for="ch" forName="Accent3" refType="h" fact="0.1333"/>
              <dgm:constr type="l" for="ch" forName="Accent2" refType="w" fact="0.3765"/>
              <dgm:constr type="t" for="ch" forName="Accent2" refType="h" fact="0.1529"/>
              <dgm:constr type="w" for="ch" forName="Accent2" refType="w" fact="0.2269"/>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0554"/>
              <dgm:constr type="t" for="ch" forName="Child4" refType="h" fact="0.7093"/>
              <dgm:constr type="w" for="ch" forName="Child4" refType="w" fact="0.4927"/>
              <dgm:constr type="h" for="ch" forName="Child4" refType="h" fact="0.2907"/>
              <dgm:constr type="l" for="ch" forName="Parent" refType="w" fact="0"/>
              <dgm:constr type="t" for="ch" forName="Parent" refType="h" fact="0.3226"/>
              <dgm:constr type="w" for="ch" forName="Parent" refType="w" fact="0.6013"/>
              <dgm:constr type="h" for="ch" forName="Parent" refType="h" fact="0.3547"/>
              <dgm:constr type="l" for="ch" forName="Child2" refType="w" fact="0.5073"/>
              <dgm:constr type="t" for="ch" forName="Child2" refType="h" fact="0.1788"/>
              <dgm:constr type="w" for="ch" forName="Child2" refType="w" fact="0.4927"/>
              <dgm:constr type="h" for="ch" forName="Child2" refType="h" fact="0.2907"/>
              <dgm:constr type="l" for="ch" forName="Child3" refType="w" fact="0.5073"/>
              <dgm:constr type="t" for="ch" forName="Child3" refType="h" fact="0.5303"/>
              <dgm:constr type="w" for="ch" forName="Child3" refType="w" fact="0.4927"/>
              <dgm:constr type="h" for="ch" forName="Child3" refType="h" fact="0.2907"/>
              <dgm:constr type="l" for="ch" forName="Child1" refType="w" fact="0.0554"/>
              <dgm:constr type="t" for="ch" forName="Child1" refType="h" fact="0"/>
              <dgm:constr type="w" for="ch" forName="Child1" refType="w" fact="0.4927"/>
              <dgm:constr type="h" for="ch" forName="Child1" refType="h" fact="0.2907"/>
            </dgm:constrLst>
          </dgm:if>
          <dgm:if name="Name9"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1" refType="w" fact="0.3246"/>
              <dgm:constr type="t" for="ch" forName="Child1" refType="h" fact="0"/>
              <dgm:constr type="w" for="ch" forName="Child1" refType="w" fact="0.3523"/>
              <dgm:constr type="h" for="ch" forName="Child1" refType="h" fact="0.2907"/>
            </dgm:constrLst>
          </dgm:if>
          <dgm:else name="Name10">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l" for="ch" forName="Accent6" refType="w" fact="0.0934"/>
              <dgm:constr type="t" for="ch" forName="Accent6" refType="h" fact="0.4635"/>
              <dgm:constr type="w" for="ch" forName="Accent6" refType="w" fact="0.1622"/>
              <dgm:constr type="h" for="ch" forName="Accent6" refType="h" fact="0.1333"/>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6" refType="w" fact="0"/>
              <dgm:constr type="t" for="ch" forName="Child6" refType="h" fact="0.1784"/>
              <dgm:constr type="w" for="ch" forName="Child6" refType="w" fact="0.3523"/>
              <dgm:constr type="h" for="ch" forName="Child6" refType="h" fact="0.2907"/>
              <dgm:constr type="l" for="ch" forName="Child1" refType="w" fact="0.3246"/>
              <dgm:constr type="t" for="ch" forName="Child1" refType="h" fact="0"/>
              <dgm:constr type="w" for="ch" forName="Child1" refType="w" fact="0.3523"/>
              <dgm:constr type="h" for="ch" forName="Child1" refType="h" fact="0.2907"/>
            </dgm:constrLst>
          </dgm:else>
        </dgm:choose>
      </dgm:if>
      <dgm:else name="Name11">
        <dgm:choose name="Name12">
          <dgm:if name="Name13"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4"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r" for="ch" forName="Accent1" refType="w" fact="0.8315"/>
              <dgm:constr type="t" for="ch" forName="Accent1" refType="h" fact="0.2946"/>
              <dgm:constr type="w" for="ch" forName="Accent1" refType="w" fact="0.462"/>
              <dgm:constr type="h" for="ch" forName="Accent1" refType="h" fact="0.5472"/>
              <dgm:constr type="r" for="ch" forName="Parent" refType="w"/>
              <dgm:constr type="t" for="ch" forName="Parent" refType="h" fact="0.2885"/>
              <dgm:constr type="w" for="ch" forName="Parent" refType="w" fact="0.6013"/>
              <dgm:constr type="h" for="ch" forName="Parent" refType="h" fact="0.7115"/>
              <dgm:constr type="r" for="ch" forName="Child1" refType="w" fact="0.4927"/>
              <dgm:constr type="t" for="ch" forName="Child1" refType="h" fact="0"/>
              <dgm:constr type="w" for="ch" forName="Child1" refType="w" fact="0.4927"/>
              <dgm:constr type="h" for="ch" forName="Child1" refType="h" fact="0.5831"/>
            </dgm:constrLst>
          </dgm:if>
          <dgm:if name="Name15"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2" refType="w" fact="0.3587"/>
              <dgm:constr type="t" for="ch" forName="Accent2" refType="h" fact="0.3477"/>
              <dgm:constr type="w" for="ch" forName="Accent2" refType="w" fact="0.2269"/>
              <dgm:constr type="h" for="ch" forName="Accent2" refType="h" fact="0.2076"/>
              <dgm:constr type="r" for="ch" forName="Accent1" refType="w" fact="0"/>
              <dgm:constr type="t" for="ch" forName="Accent1" refType="h" fact="0"/>
              <dgm:constr type="w" for="ch" forName="Accent1" refType="w" fact="0"/>
              <dgm:constr type="h" for="ch" forName="Accent1" refType="h" fact="0"/>
              <dgm:constr type="r" for="ch" forName="Parent" refType="w"/>
              <dgm:constr type="t" for="ch" forName="Parent" refType="h" fact="0.2239"/>
              <dgm:constr type="w" for="ch" forName="Parent" refType="w" fact="0.6013"/>
              <dgm:constr type="h" for="ch" forName="Parent" refType="h" fact="0.5523"/>
              <dgm:constr type="r" for="ch" forName="Child1" refType="w" fact="0.4927"/>
              <dgm:constr type="t" for="ch" forName="Child1" refType="h" fact="0"/>
              <dgm:constr type="w" for="ch" forName="Child1" refType="w" fact="0.4927"/>
              <dgm:constr type="h" for="ch" forName="Child1" refType="h" fact="0.4527"/>
              <dgm:constr type="r" for="ch" forName="Child2" refType="w" fact="0.5073"/>
              <dgm:constr type="t" for="ch" forName="Child2" refType="h" fact="0.5473"/>
              <dgm:constr type="w" for="ch" forName="Child2" refType="w" fact="0.4927"/>
              <dgm:constr type="h" for="ch" forName="Child2" refType="h" fact="0.4527"/>
            </dgm:constrLst>
          </dgm:if>
          <dgm:if name="Name16"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3" refType="w" fact="0.5427"/>
              <dgm:constr type="t" for="ch" forName="Accent3" refType="h" fact="0.6145"/>
              <dgm:constr type="w" for="ch" forName="Accent3" refType="w" fact="0.2269"/>
              <dgm:constr type="h" for="ch" forName="Accent3" refType="h" fact="0.1623"/>
              <dgm:constr type="r" for="ch" forName="Accent2" refType="w" fact="0.3587"/>
              <dgm:constr type="t" for="ch" forName="Accent2" refType="h" fact="0.2719"/>
              <dgm:constr type="w" for="ch" forName="Accent2" refType="w" fact="0.2269"/>
              <dgm:constr type="h" for="ch" forName="Accent2" refType="h" fact="0.1623"/>
              <dgm:constr type="r" for="ch" forName="Accent1" refType="w" fact="0"/>
              <dgm:constr type="t" for="ch" forName="Accent1" refType="h" fact="0"/>
              <dgm:constr type="w" for="ch" forName="Accent1" refType="w" fact="0"/>
              <dgm:constr type="h" for="ch" forName="Accent1" refType="h" fact="0"/>
              <dgm:constr type="r" for="ch" forName="Child3" refType="w" fact="0.9446"/>
              <dgm:constr type="t" for="ch" forName="Child3" refType="h" fact="0.646"/>
              <dgm:constr type="w" for="ch" forName="Child3" refType="w" fact="0.4927"/>
              <dgm:constr type="h" for="ch" forName="Child3" refType="h" fact="0.354"/>
              <dgm:constr type="r" for="ch" forName="Parent" refType="w"/>
              <dgm:constr type="t" for="ch" forName="Parent" refType="h" fact="0.1751"/>
              <dgm:constr type="w" for="ch" forName="Parent" refType="w" fact="0.6013"/>
              <dgm:constr type="h" for="ch" forName="Parent" refType="h" fact="0.4319"/>
              <dgm:constr type="r" for="ch" forName="Child1" refType="w" fact="0.4927"/>
              <dgm:constr type="t" for="ch" forName="Child1" refType="h" fact="0"/>
              <dgm:constr type="w" for="ch" forName="Child1" refType="w" fact="0.4927"/>
              <dgm:constr type="h" for="ch" forName="Child1" refType="h" fact="0.354"/>
              <dgm:constr type="r" for="ch" forName="Child2" refType="w" fact="0.4927"/>
              <dgm:constr type="t" for="ch" forName="Child2" refType="h" fact="0.428"/>
              <dgm:constr type="w" for="ch" forName="Child2" refType="w" fact="0.4927"/>
              <dgm:constr type="h" for="ch" forName="Child2" refType="h" fact="0.354"/>
            </dgm:constrLst>
          </dgm:if>
          <dgm:if name="Name17"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4" refType="w" fact="0.5427"/>
              <dgm:constr type="t" for="ch" forName="Accent4" refType="h" fact="0.6834"/>
              <dgm:constr type="w" for="ch" forName="Accent4" refType="w" fact="0.2269"/>
              <dgm:constr type="h" for="ch" forName="Accent4" refType="h" fact="0.1333"/>
              <dgm:constr type="r" for="ch" forName="Accent3" refType="w" fact="0.3587"/>
              <dgm:constr type="t" for="ch" forName="Accent3" refType="h" fact="0.4021"/>
              <dgm:constr type="w" for="ch" forName="Accent3" refType="w" fact="0.2269"/>
              <dgm:constr type="h" for="ch" forName="Accent3" refType="h" fact="0.1333"/>
              <dgm:constr type="r" for="ch" forName="Accent2" refType="w" fact="0.6235"/>
              <dgm:constr type="t" for="ch" forName="Accent2" refType="h" fact="0.1529"/>
              <dgm:constr type="w" for="ch" forName="Accent2" refType="w" fact="0.2269"/>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9446"/>
              <dgm:constr type="t" for="ch" forName="Child4" refType="h" fact="0.7093"/>
              <dgm:constr type="w" for="ch" forName="Child4" refType="w" fact="0.4927"/>
              <dgm:constr type="h" for="ch" forName="Child4" refType="h" fact="0.2907"/>
              <dgm:constr type="r" for="ch" forName="Parent" refType="w"/>
              <dgm:constr type="t" for="ch" forName="Parent" refType="h" fact="0.3226"/>
              <dgm:constr type="w" for="ch" forName="Parent" refType="w" fact="0.6013"/>
              <dgm:constr type="h" for="ch" forName="Parent" refType="h" fact="0.3547"/>
              <dgm:constr type="r" for="ch" forName="Child2" refType="w" fact="0.4927"/>
              <dgm:constr type="t" for="ch" forName="Child2" refType="h" fact="0.1788"/>
              <dgm:constr type="w" for="ch" forName="Child2" refType="w" fact="0.4927"/>
              <dgm:constr type="h" for="ch" forName="Child2" refType="h" fact="0.2907"/>
              <dgm:constr type="r" for="ch" forName="Child3" refType="w" fact="0.4927"/>
              <dgm:constr type="t" for="ch" forName="Child3" refType="h" fact="0.5303"/>
              <dgm:constr type="w" for="ch" forName="Child3" refType="w" fact="0.4927"/>
              <dgm:constr type="h" for="ch" forName="Child3" refType="h" fact="0.2907"/>
              <dgm:constr type="r" for="ch" forName="Child1" refType="w" fact="0.9446"/>
              <dgm:constr type="t" for="ch" forName="Child1" refType="h" fact="0"/>
              <dgm:constr type="w" for="ch" forName="Child1" refType="w" fact="0.4927"/>
              <dgm:constr type="h" for="ch" forName="Child1" refType="h" fact="0.2907"/>
            </dgm:constrLst>
          </dgm:if>
          <dgm:if name="Name18"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1" refType="w" fact="0.6754"/>
              <dgm:constr type="t" for="ch" forName="Child1" refType="h" fact="0"/>
              <dgm:constr type="w" for="ch" forName="Child1" refType="w" fact="0.3523"/>
              <dgm:constr type="h" for="ch" forName="Child1" refType="h" fact="0.2907"/>
            </dgm:constrLst>
          </dgm:if>
          <dgm:else name="Name19">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r" for="ch" forName="Accent6" refType="w" fact="0.9066"/>
              <dgm:constr type="t" for="ch" forName="Accent6" refType="h" fact="0.4635"/>
              <dgm:constr type="w" for="ch" forName="Accent6" refType="w" fact="0.1622"/>
              <dgm:constr type="h" for="ch" forName="Accent6" refType="h" fact="0.1333"/>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6" refType="w"/>
              <dgm:constr type="t" for="ch" forName="Child6" refType="h" fact="0.1784"/>
              <dgm:constr type="w" for="ch" forName="Child6" refType="w" fact="0.3523"/>
              <dgm:constr type="h" for="ch" forName="Child6" refType="h" fact="0.2907"/>
              <dgm:constr type="r" for="ch" forName="Child1" refType="w" fact="0.6754"/>
              <dgm:constr type="t" for="ch" forName="Child1" refType="h" fact="0"/>
              <dgm:constr type="w" for="ch" forName="Child1" refType="w" fact="0.3523"/>
              <dgm:constr type="h" for="ch" forName="Child1" refType="h" fact="0.2907"/>
            </dgm:constrLst>
          </dgm:else>
        </dgm:choose>
      </dgm:else>
    </dgm:choose>
    <dgm:forEach name="wrapper" axis="self" ptType="parTrans">
      <dgm:forEach name="accentRepeat" axis="self">
        <dgm:layoutNode name="Accent" styleLbl="bgShp">
          <dgm:alg type="sp"/>
          <dgm:shape xmlns:r="http://schemas.openxmlformats.org/officeDocument/2006/relationships" type="hexagon" r:blip="" zOrderOff="-2">
            <dgm:adjLst>
              <dgm:adj idx="1" val="0.289"/>
              <dgm:adj idx="2" val="1.1547"/>
            </dgm:adjLst>
          </dgm:shape>
          <dgm:presOf/>
        </dgm:layoutNode>
      </dgm:forEach>
    </dgm:forEach>
    <dgm:forEach name="Name20" axis="ch" ptType="node" cnt="1">
      <dgm:layoutNode name="Parent" styleLbl="node0">
        <dgm:varLst>
          <dgm:chMax val="6"/>
          <dgm:chPref val="6"/>
        </dgm:varLst>
        <dgm:alg type="tx"/>
        <dgm:shape xmlns:r="http://schemas.openxmlformats.org/officeDocument/2006/relationships" type="hexagon" r:blip="">
          <dgm:adjLst>
            <dgm:adj idx="1" val="0.2857"/>
            <dgm:adj idx="2" val="1.1547"/>
          </dgm:adjLst>
        </dgm:shape>
        <dgm:presOf axis="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1" axis="ch ch" ptType="node node" st="1 1" cnt="1 1">
      <dgm:layoutNode name="Accent1">
        <dgm:alg type="sp"/>
        <dgm:shape xmlns:r="http://schemas.openxmlformats.org/officeDocument/2006/relationships" r:blip="" zOrderOff="-2">
          <dgm:adjLst/>
        </dgm:shape>
        <dgm:presOf/>
        <dgm:constrLst/>
        <dgm:forEach name="Name22" ref="accentRepeat"/>
      </dgm:layoutNode>
      <dgm:layoutNode name="Child1"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3" axis="ch ch" ptType="node node" st="1 2" cnt="1 1">
      <dgm:layoutNode name="Accent2">
        <dgm:alg type="sp"/>
        <dgm:shape xmlns:r="http://schemas.openxmlformats.org/officeDocument/2006/relationships" r:blip="" zOrderOff="-2">
          <dgm:adjLst/>
        </dgm:shape>
        <dgm:presOf/>
        <dgm:constrLst/>
        <dgm:forEach name="Name24" ref="accentRepeat"/>
      </dgm:layoutNode>
      <dgm:layoutNode name="Child2"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5" axis="ch ch" ptType="node node" st="1 3" cnt="1 1">
      <dgm:layoutNode name="Accent3">
        <dgm:alg type="sp"/>
        <dgm:shape xmlns:r="http://schemas.openxmlformats.org/officeDocument/2006/relationships" r:blip="" zOrderOff="-2">
          <dgm:adjLst/>
        </dgm:shape>
        <dgm:presOf/>
        <dgm:constrLst/>
        <dgm:forEach name="Name26" ref="accentRepeat"/>
      </dgm:layoutNode>
      <dgm:layoutNode name="Child3"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7" axis="ch ch" ptType="node node" st="1 4" cnt="1 1">
      <dgm:layoutNode name="Accent4">
        <dgm:alg type="sp"/>
        <dgm:shape xmlns:r="http://schemas.openxmlformats.org/officeDocument/2006/relationships" r:blip="">
          <dgm:adjLst/>
        </dgm:shape>
        <dgm:presOf/>
        <dgm:constrLst/>
        <dgm:forEach name="Name28" ref="accentRepeat"/>
      </dgm:layoutNode>
      <dgm:layoutNode name="Child4"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9" axis="ch ch" ptType="node node" st="1 5" cnt="1 1">
      <dgm:layoutNode name="Accent5">
        <dgm:alg type="sp"/>
        <dgm:shape xmlns:r="http://schemas.openxmlformats.org/officeDocument/2006/relationships" r:blip="">
          <dgm:adjLst/>
        </dgm:shape>
        <dgm:presOf/>
        <dgm:constrLst/>
        <dgm:forEach name="Name30" ref="accentRepeat"/>
      </dgm:layoutNode>
      <dgm:layoutNode name="Child5"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1" axis="ch ch" ptType="node node" st="1 6" cnt="1 1">
      <dgm:layoutNode name="Accent6">
        <dgm:alg type="sp"/>
        <dgm:shape xmlns:r="http://schemas.openxmlformats.org/officeDocument/2006/relationships" r:blip="">
          <dgm:adjLst/>
        </dgm:shape>
        <dgm:presOf/>
        <dgm:constrLst/>
        <dgm:forEach name="Name32" ref="accentRepeat"/>
      </dgm:layoutNode>
      <dgm:layoutNode name="Child6"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23.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AD1A594-041B-449E-89BC-5A6CB1F5A9AB}" type="datetimeFigureOut">
              <a:rPr lang="id-ID" smtClean="0"/>
              <a:t>09/09/2020</a:t>
            </a:fld>
            <a:endParaRPr lang="id-ID"/>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3DDDC53-01B7-4E0F-8BE2-02DC8C672187}" type="slidenum">
              <a:rPr lang="id-ID" smtClean="0"/>
              <a:t>‹#›</a:t>
            </a:fld>
            <a:endParaRPr lang="id-ID"/>
          </a:p>
        </p:txBody>
      </p:sp>
    </p:spTree>
    <p:extLst>
      <p:ext uri="{BB962C8B-B14F-4D97-AF65-F5344CB8AC3E}">
        <p14:creationId xmlns:p14="http://schemas.microsoft.com/office/powerpoint/2010/main" val="4171936186"/>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png>
</file>

<file path=ppt/media/image20.png>
</file>

<file path=ppt/media/image21.jpeg>
</file>

<file path=ppt/media/image22.jpe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jpe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3CCC32-3486-46B1-A8B7-921064D8D59D}" type="datetimeFigureOut">
              <a:rPr lang="en-US" smtClean="0"/>
              <a:t>9/9/2020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D1495A-DD81-44F4-9F54-1F39867BF2D9}" type="slidenum">
              <a:rPr lang="en-US" smtClean="0"/>
              <a:t>‹#›</a:t>
            </a:fld>
            <a:endParaRPr lang="en-US"/>
          </a:p>
        </p:txBody>
      </p:sp>
    </p:spTree>
    <p:extLst>
      <p:ext uri="{BB962C8B-B14F-4D97-AF65-F5344CB8AC3E}">
        <p14:creationId xmlns:p14="http://schemas.microsoft.com/office/powerpoint/2010/main" val="1023919786"/>
      </p:ext>
    </p:extLst>
  </p:cSld>
  <p:clrMap bg1="lt1" tx1="dk1" bg2="lt2" tx2="dk2" accent1="accent1" accent2="accent2" accent3="accent3" accent4="accent4" accent5="accent5" accent6="accent6" hlink="hlink" folHlink="folHlink"/>
  <p:notesStyle>
    <a:lvl1pPr marL="0" algn="l" defTabSz="914340" rtl="0" eaLnBrk="1" latinLnBrk="0" hangingPunct="1">
      <a:defRPr sz="1200" kern="1200">
        <a:solidFill>
          <a:schemeClr val="tx1"/>
        </a:solidFill>
        <a:latin typeface="+mn-lt"/>
        <a:ea typeface="+mn-ea"/>
        <a:cs typeface="+mn-cs"/>
      </a:defRPr>
    </a:lvl1pPr>
    <a:lvl2pPr marL="457170" algn="l" defTabSz="914340" rtl="0" eaLnBrk="1" latinLnBrk="0" hangingPunct="1">
      <a:defRPr sz="1200" kern="1200">
        <a:solidFill>
          <a:schemeClr val="tx1"/>
        </a:solidFill>
        <a:latin typeface="+mn-lt"/>
        <a:ea typeface="+mn-ea"/>
        <a:cs typeface="+mn-cs"/>
      </a:defRPr>
    </a:lvl2pPr>
    <a:lvl3pPr marL="914340" algn="l" defTabSz="914340" rtl="0" eaLnBrk="1" latinLnBrk="0" hangingPunct="1">
      <a:defRPr sz="1200" kern="1200">
        <a:solidFill>
          <a:schemeClr val="tx1"/>
        </a:solidFill>
        <a:latin typeface="+mn-lt"/>
        <a:ea typeface="+mn-ea"/>
        <a:cs typeface="+mn-cs"/>
      </a:defRPr>
    </a:lvl3pPr>
    <a:lvl4pPr marL="1371511" algn="l" defTabSz="914340" rtl="0" eaLnBrk="1" latinLnBrk="0" hangingPunct="1">
      <a:defRPr sz="1200" kern="1200">
        <a:solidFill>
          <a:schemeClr val="tx1"/>
        </a:solidFill>
        <a:latin typeface="+mn-lt"/>
        <a:ea typeface="+mn-ea"/>
        <a:cs typeface="+mn-cs"/>
      </a:defRPr>
    </a:lvl4pPr>
    <a:lvl5pPr marL="1828681" algn="l" defTabSz="914340" rtl="0" eaLnBrk="1" latinLnBrk="0" hangingPunct="1">
      <a:defRPr sz="1200" kern="1200">
        <a:solidFill>
          <a:schemeClr val="tx1"/>
        </a:solidFill>
        <a:latin typeface="+mn-lt"/>
        <a:ea typeface="+mn-ea"/>
        <a:cs typeface="+mn-cs"/>
      </a:defRPr>
    </a:lvl5pPr>
    <a:lvl6pPr marL="2285852" algn="l" defTabSz="914340" rtl="0" eaLnBrk="1" latinLnBrk="0" hangingPunct="1">
      <a:defRPr sz="1200" kern="1200">
        <a:solidFill>
          <a:schemeClr val="tx1"/>
        </a:solidFill>
        <a:latin typeface="+mn-lt"/>
        <a:ea typeface="+mn-ea"/>
        <a:cs typeface="+mn-cs"/>
      </a:defRPr>
    </a:lvl6pPr>
    <a:lvl7pPr marL="2743021" algn="l" defTabSz="914340" rtl="0" eaLnBrk="1" latinLnBrk="0" hangingPunct="1">
      <a:defRPr sz="1200" kern="1200">
        <a:solidFill>
          <a:schemeClr val="tx1"/>
        </a:solidFill>
        <a:latin typeface="+mn-lt"/>
        <a:ea typeface="+mn-ea"/>
        <a:cs typeface="+mn-cs"/>
      </a:defRPr>
    </a:lvl7pPr>
    <a:lvl8pPr marL="3200193" algn="l" defTabSz="914340" rtl="0" eaLnBrk="1" latinLnBrk="0" hangingPunct="1">
      <a:defRPr sz="1200" kern="1200">
        <a:solidFill>
          <a:schemeClr val="tx1"/>
        </a:solidFill>
        <a:latin typeface="+mn-lt"/>
        <a:ea typeface="+mn-ea"/>
        <a:cs typeface="+mn-cs"/>
      </a:defRPr>
    </a:lvl8pPr>
    <a:lvl9pPr marL="3657363" algn="l" defTabSz="91434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t>1</a:t>
            </a:fld>
            <a:endParaRPr lang="en-US"/>
          </a:p>
        </p:txBody>
      </p:sp>
    </p:spTree>
    <p:extLst>
      <p:ext uri="{BB962C8B-B14F-4D97-AF65-F5344CB8AC3E}">
        <p14:creationId xmlns:p14="http://schemas.microsoft.com/office/powerpoint/2010/main" val="26182169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t>73</a:t>
            </a:fld>
            <a:endParaRPr lang="en-US"/>
          </a:p>
        </p:txBody>
      </p:sp>
    </p:spTree>
    <p:extLst>
      <p:ext uri="{BB962C8B-B14F-4D97-AF65-F5344CB8AC3E}">
        <p14:creationId xmlns:p14="http://schemas.microsoft.com/office/powerpoint/2010/main" val="346378240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13" name="Text Placeholder 10"/>
          <p:cNvSpPr>
            <a:spLocks noGrp="1"/>
          </p:cNvSpPr>
          <p:nvPr>
            <p:ph type="body" sz="quarter" idx="14"/>
          </p:nvPr>
        </p:nvSpPr>
        <p:spPr>
          <a:xfrm>
            <a:off x="637881" y="625851"/>
            <a:ext cx="8736707" cy="304623"/>
          </a:xfrm>
        </p:spPr>
        <p:txBody>
          <a:bodyPr lIns="0" tIns="0" rIns="0" bIns="0">
            <a:normAutofit/>
          </a:bodyPr>
          <a:lstStyle>
            <a:lvl1pPr marL="0" indent="0" algn="l">
              <a:buNone/>
              <a:defRPr sz="2000" kern="0" spc="150">
                <a:solidFill>
                  <a:schemeClr val="tx2"/>
                </a:solidFill>
                <a:latin typeface="Roboto Medium" panose="02000000000000000000" pitchFamily="2" charset="0"/>
                <a:ea typeface="Roboto Medium" panose="02000000000000000000" pitchFamily="2" charset="0"/>
              </a:defRPr>
            </a:lvl1pPr>
          </a:lstStyle>
          <a:p>
            <a:pPr lvl="0"/>
            <a:r>
              <a:rPr lang="pt-PT" smtClean="0"/>
              <a:t>Editar os estilos de texto do Modelo Global</a:t>
            </a:r>
          </a:p>
        </p:txBody>
      </p:sp>
      <p:sp>
        <p:nvSpPr>
          <p:cNvPr id="15" name="Slide Number Placeholder 5"/>
          <p:cNvSpPr>
            <a:spLocks noGrp="1"/>
          </p:cNvSpPr>
          <p:nvPr>
            <p:ph type="sldNum" sz="quarter" idx="12"/>
          </p:nvPr>
        </p:nvSpPr>
        <p:spPr>
          <a:xfrm>
            <a:off x="11471566" y="6257742"/>
            <a:ext cx="431079" cy="389083"/>
          </a:xfrm>
        </p:spPr>
        <p:txBody>
          <a:bodyPr lIns="0" tIns="0" rIns="0" bIns="0"/>
          <a:lstStyle>
            <a:lvl1pPr algn="ctr">
              <a:defRPr sz="1000">
                <a:solidFill>
                  <a:schemeClr val="bg1">
                    <a:lumMod val="50000"/>
                  </a:schemeClr>
                </a:solidFill>
                <a:latin typeface="Roboto Light" panose="02000000000000000000" pitchFamily="2" charset="0"/>
                <a:ea typeface="Roboto Light" panose="02000000000000000000" pitchFamily="2" charset="0"/>
              </a:defRPr>
            </a:lvl1pPr>
          </a:lstStyle>
          <a:p>
            <a:fld id="{FCEE2C88-6C8F-484D-AF69-578F576B1F44}" type="slidenum">
              <a:rPr lang="en-US" smtClean="0"/>
              <a:pPr/>
              <a:t>‹#›</a:t>
            </a:fld>
            <a:endParaRPr lang="en-US" dirty="0"/>
          </a:p>
        </p:txBody>
      </p:sp>
      <p:sp>
        <p:nvSpPr>
          <p:cNvPr id="9" name="CaixaDeTexto 8"/>
          <p:cNvSpPr txBox="1"/>
          <p:nvPr userDrawn="1"/>
        </p:nvSpPr>
        <p:spPr>
          <a:xfrm>
            <a:off x="548981" y="306741"/>
            <a:ext cx="4785019" cy="276999"/>
          </a:xfrm>
          <a:prstGeom prst="rect">
            <a:avLst/>
          </a:prstGeom>
          <a:noFill/>
        </p:spPr>
        <p:txBody>
          <a:bodyPr wrap="square" rtlCol="0">
            <a:spAutoFit/>
          </a:bodyPr>
          <a:lstStyle/>
          <a:p>
            <a:r>
              <a:rPr lang="pt-PT" sz="1200" spc="300" dirty="0" smtClean="0">
                <a:solidFill>
                  <a:schemeClr val="bg1">
                    <a:lumMod val="50000"/>
                  </a:schemeClr>
                </a:solidFill>
              </a:rPr>
              <a:t>CCG: Centro</a:t>
            </a:r>
            <a:r>
              <a:rPr lang="pt-PT" sz="1200" spc="300" baseline="0" dirty="0" smtClean="0">
                <a:solidFill>
                  <a:schemeClr val="bg1">
                    <a:lumMod val="50000"/>
                  </a:schemeClr>
                </a:solidFill>
              </a:rPr>
              <a:t> de Computação Gráfica</a:t>
            </a:r>
            <a:endParaRPr lang="pt-PT" sz="1200" spc="300" dirty="0">
              <a:solidFill>
                <a:schemeClr val="bg1">
                  <a:lumMod val="50000"/>
                </a:schemeClr>
              </a:solidFill>
            </a:endParaRPr>
          </a:p>
        </p:txBody>
      </p:sp>
      <p:sp>
        <p:nvSpPr>
          <p:cNvPr id="12" name="Rectangle 10"/>
          <p:cNvSpPr/>
          <p:nvPr userDrawn="1"/>
        </p:nvSpPr>
        <p:spPr>
          <a:xfrm>
            <a:off x="650581" y="1016000"/>
            <a:ext cx="639758" cy="45719"/>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sz="1351" dirty="0">
              <a:solidFill>
                <a:srgbClr val="118CE7"/>
              </a:solidFill>
            </a:endParaRPr>
          </a:p>
        </p:txBody>
      </p:sp>
      <p:sp>
        <p:nvSpPr>
          <p:cNvPr id="16" name="TextBox 1"/>
          <p:cNvSpPr txBox="1"/>
          <p:nvPr userDrawn="1"/>
        </p:nvSpPr>
        <p:spPr>
          <a:xfrm>
            <a:off x="609306" y="6314696"/>
            <a:ext cx="898003" cy="246221"/>
          </a:xfrm>
          <a:prstGeom prst="rect">
            <a:avLst/>
          </a:prstGeom>
          <a:noFill/>
        </p:spPr>
        <p:txBody>
          <a:bodyPr wrap="none" rtlCol="0">
            <a:spAutoFit/>
          </a:bodyPr>
          <a:lstStyle/>
          <a:p>
            <a:r>
              <a:rPr lang="en-US" sz="1000" dirty="0" smtClean="0">
                <a:solidFill>
                  <a:schemeClr val="bg1">
                    <a:lumMod val="50000"/>
                  </a:schemeClr>
                </a:solidFill>
                <a:latin typeface="Roboto Light" panose="02000000000000000000" pitchFamily="2" charset="0"/>
                <a:ea typeface="Roboto Light" panose="02000000000000000000" pitchFamily="2" charset="0"/>
              </a:rPr>
              <a:t>www.</a:t>
            </a:r>
            <a:r>
              <a:rPr lang="en-US" sz="1000" b="0" dirty="0" smtClean="0">
                <a:solidFill>
                  <a:schemeClr val="bg2">
                    <a:lumMod val="25000"/>
                  </a:schemeClr>
                </a:solidFill>
                <a:latin typeface="Roboto Black" panose="02000000000000000000" pitchFamily="2" charset="0"/>
                <a:ea typeface="Roboto Black" panose="02000000000000000000" pitchFamily="2" charset="0"/>
              </a:rPr>
              <a:t>ccg.pt</a:t>
            </a:r>
            <a:endParaRPr lang="id-ID" sz="1000" dirty="0">
              <a:solidFill>
                <a:schemeClr val="bg1">
                  <a:lumMod val="50000"/>
                </a:schemeClr>
              </a:solidFill>
              <a:latin typeface="Roboto Light" panose="02000000000000000000" pitchFamily="2" charset="0"/>
              <a:ea typeface="Roboto Light" panose="02000000000000000000" pitchFamily="2" charset="0"/>
            </a:endParaRPr>
          </a:p>
        </p:txBody>
      </p:sp>
      <p:sp>
        <p:nvSpPr>
          <p:cNvPr id="8" name="Title 1"/>
          <p:cNvSpPr>
            <a:spLocks noGrp="1"/>
          </p:cNvSpPr>
          <p:nvPr>
            <p:ph type="title" hasCustomPrompt="1"/>
          </p:nvPr>
        </p:nvSpPr>
        <p:spPr>
          <a:xfrm>
            <a:off x="650581" y="1520276"/>
            <a:ext cx="10820985" cy="338095"/>
          </a:xfrm>
        </p:spPr>
        <p:txBody>
          <a:bodyPr anchor="b">
            <a:normAutofit/>
          </a:bodyPr>
          <a:lstStyle>
            <a:lvl1pPr algn="l">
              <a:defRPr sz="2000" b="0" baseline="0"/>
            </a:lvl1pPr>
          </a:lstStyle>
          <a:p>
            <a:r>
              <a:rPr lang="en-US" dirty="0" err="1" smtClean="0"/>
              <a:t>Inserir</a:t>
            </a:r>
            <a:r>
              <a:rPr lang="en-US" dirty="0" smtClean="0"/>
              <a:t> </a:t>
            </a:r>
            <a:r>
              <a:rPr lang="en-US" dirty="0" err="1" smtClean="0"/>
              <a:t>título</a:t>
            </a:r>
            <a:endParaRPr lang="en-US" dirty="0"/>
          </a:p>
        </p:txBody>
      </p:sp>
      <p:sp>
        <p:nvSpPr>
          <p:cNvPr id="11" name="Content Placeholder 2"/>
          <p:cNvSpPr>
            <a:spLocks noGrp="1"/>
          </p:cNvSpPr>
          <p:nvPr>
            <p:ph idx="1" hasCustomPrompt="1"/>
          </p:nvPr>
        </p:nvSpPr>
        <p:spPr>
          <a:xfrm>
            <a:off x="650580" y="2156883"/>
            <a:ext cx="10820985" cy="3967589"/>
          </a:xfrm>
        </p:spPr>
        <p:txBody>
          <a:bodyPr/>
          <a:lstStyle>
            <a:lvl1pPr marL="0" indent="0">
              <a:buFontTx/>
              <a:buNone/>
              <a:defRPr sz="1800"/>
            </a:lvl1pPr>
            <a:lvl2pPr>
              <a:defRPr sz="1600"/>
            </a:lvl2pPr>
            <a:lvl3pPr>
              <a:defRPr sz="1400"/>
            </a:lvl3pPr>
          </a:lstStyle>
          <a:p>
            <a:pPr lvl="0"/>
            <a:r>
              <a:rPr lang="en-US" dirty="0" smtClean="0"/>
              <a:t>Click to edit text styles</a:t>
            </a:r>
          </a:p>
          <a:p>
            <a:pPr lvl="1"/>
            <a:r>
              <a:rPr lang="en-US" dirty="0" smtClean="0"/>
              <a:t>Second level</a:t>
            </a:r>
          </a:p>
          <a:p>
            <a:pPr lvl="2"/>
            <a:r>
              <a:rPr lang="en-US" dirty="0" smtClean="0"/>
              <a:t>Third level</a:t>
            </a:r>
          </a:p>
        </p:txBody>
      </p:sp>
      <p:pic>
        <p:nvPicPr>
          <p:cNvPr id="17" name="Imagem 16"/>
          <p:cNvPicPr>
            <a:picLocks noChangeAspect="1"/>
          </p:cNvPicPr>
          <p:nvPr userDrawn="1"/>
        </p:nvPicPr>
        <p:blipFill>
          <a:blip r:embed="rId2"/>
          <a:stretch>
            <a:fillRect/>
          </a:stretch>
        </p:blipFill>
        <p:spPr>
          <a:xfrm>
            <a:off x="9667875" y="335290"/>
            <a:ext cx="1899042" cy="530041"/>
          </a:xfrm>
          <a:prstGeom prst="rect">
            <a:avLst/>
          </a:prstGeom>
        </p:spPr>
      </p:pic>
    </p:spTree>
    <p:extLst>
      <p:ext uri="{BB962C8B-B14F-4D97-AF65-F5344CB8AC3E}">
        <p14:creationId xmlns:p14="http://schemas.microsoft.com/office/powerpoint/2010/main" val="418457696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7_Title Slide">
    <p:spTree>
      <p:nvGrpSpPr>
        <p:cNvPr id="1" name=""/>
        <p:cNvGrpSpPr/>
        <p:nvPr/>
      </p:nvGrpSpPr>
      <p:grpSpPr>
        <a:xfrm>
          <a:off x="0" y="0"/>
          <a:ext cx="0" cy="0"/>
          <a:chOff x="0" y="0"/>
          <a:chExt cx="0" cy="0"/>
        </a:xfrm>
      </p:grpSpPr>
      <p:sp>
        <p:nvSpPr>
          <p:cNvPr id="5" name="Text Placeholder 32"/>
          <p:cNvSpPr txBox="1">
            <a:spLocks/>
          </p:cNvSpPr>
          <p:nvPr userDrawn="1"/>
        </p:nvSpPr>
        <p:spPr>
          <a:xfrm>
            <a:off x="1051346" y="4348865"/>
            <a:ext cx="6405219" cy="48275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50000"/>
              </a:lnSpc>
              <a:buNone/>
            </a:pPr>
            <a:r>
              <a:rPr lang="en-US" sz="1600" dirty="0">
                <a:solidFill>
                  <a:schemeClr val="tx2"/>
                </a:solidFill>
                <a:latin typeface="+mn-lt"/>
              </a:rPr>
              <a:t>A NETWORK OF SOLUTIONS</a:t>
            </a:r>
          </a:p>
        </p:txBody>
      </p:sp>
      <p:sp>
        <p:nvSpPr>
          <p:cNvPr id="6" name="Text Placeholder 33"/>
          <p:cNvSpPr txBox="1">
            <a:spLocks/>
          </p:cNvSpPr>
          <p:nvPr userDrawn="1"/>
        </p:nvSpPr>
        <p:spPr>
          <a:xfrm>
            <a:off x="1051346" y="4024191"/>
            <a:ext cx="9653515" cy="416039"/>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defTabSz="914354">
              <a:spcBef>
                <a:spcPts val="1000"/>
              </a:spcBef>
              <a:buNone/>
            </a:pPr>
            <a:r>
              <a:rPr lang="en-US" sz="1800" kern="0" spc="150" dirty="0">
                <a:solidFill>
                  <a:srgbClr val="32424F"/>
                </a:solidFill>
                <a:latin typeface="Roboto Medium" panose="02000000000000000000" pitchFamily="2" charset="0"/>
                <a:ea typeface="Roboto Medium" panose="02000000000000000000" pitchFamily="2" charset="0"/>
              </a:rPr>
              <a:t>CCG: Centro de </a:t>
            </a:r>
            <a:r>
              <a:rPr lang="en-US" sz="1800" kern="0" spc="150" dirty="0" err="1">
                <a:solidFill>
                  <a:srgbClr val="32424F"/>
                </a:solidFill>
                <a:latin typeface="Roboto Medium" panose="02000000000000000000" pitchFamily="2" charset="0"/>
                <a:ea typeface="Roboto Medium" panose="02000000000000000000" pitchFamily="2" charset="0"/>
              </a:rPr>
              <a:t>Computação</a:t>
            </a:r>
            <a:r>
              <a:rPr lang="en-US" sz="1800" kern="0" spc="150" dirty="0">
                <a:solidFill>
                  <a:srgbClr val="32424F"/>
                </a:solidFill>
                <a:latin typeface="Roboto Medium" panose="02000000000000000000" pitchFamily="2" charset="0"/>
                <a:ea typeface="Roboto Medium" panose="02000000000000000000" pitchFamily="2" charset="0"/>
              </a:rPr>
              <a:t> </a:t>
            </a:r>
            <a:r>
              <a:rPr lang="en-US" sz="1800" kern="0" spc="150" dirty="0" err="1">
                <a:solidFill>
                  <a:srgbClr val="32424F"/>
                </a:solidFill>
                <a:latin typeface="Roboto Medium" panose="02000000000000000000" pitchFamily="2" charset="0"/>
                <a:ea typeface="Roboto Medium" panose="02000000000000000000" pitchFamily="2" charset="0"/>
              </a:rPr>
              <a:t>Gráfica</a:t>
            </a:r>
            <a:endParaRPr lang="en-US" sz="1800" kern="0" spc="150" dirty="0">
              <a:solidFill>
                <a:srgbClr val="32424F"/>
              </a:solidFill>
              <a:latin typeface="Roboto Medium" panose="02000000000000000000" pitchFamily="2" charset="0"/>
              <a:ea typeface="Roboto Medium" panose="02000000000000000000" pitchFamily="2" charset="0"/>
            </a:endParaRPr>
          </a:p>
        </p:txBody>
      </p:sp>
      <p:sp>
        <p:nvSpPr>
          <p:cNvPr id="7" name="Rectângulo 4"/>
          <p:cNvSpPr/>
          <p:nvPr userDrawn="1"/>
        </p:nvSpPr>
        <p:spPr>
          <a:xfrm>
            <a:off x="1051346" y="4869738"/>
            <a:ext cx="142874" cy="142874"/>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8" name="Rectângulo 15"/>
          <p:cNvSpPr/>
          <p:nvPr userDrawn="1"/>
        </p:nvSpPr>
        <p:spPr>
          <a:xfrm>
            <a:off x="1425502" y="4869738"/>
            <a:ext cx="142874" cy="14287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9" name="Rectângulo 16"/>
          <p:cNvSpPr/>
          <p:nvPr userDrawn="1"/>
        </p:nvSpPr>
        <p:spPr>
          <a:xfrm>
            <a:off x="1806502" y="4869738"/>
            <a:ext cx="142874" cy="14287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1" name="Rectângulo 17"/>
          <p:cNvSpPr/>
          <p:nvPr userDrawn="1"/>
        </p:nvSpPr>
        <p:spPr>
          <a:xfrm>
            <a:off x="2177977" y="4869738"/>
            <a:ext cx="142874" cy="142874"/>
          </a:xfrm>
          <a:prstGeom prst="rect">
            <a:avLst/>
          </a:prstGeom>
          <a:solidFill>
            <a:srgbClr val="F0EA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2" name="Rectângulo 1"/>
          <p:cNvSpPr/>
          <p:nvPr userDrawn="1"/>
        </p:nvSpPr>
        <p:spPr>
          <a:xfrm>
            <a:off x="1051346" y="2955949"/>
            <a:ext cx="826593" cy="826593"/>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pic>
        <p:nvPicPr>
          <p:cNvPr id="14" name="Imagem 1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451826" y="3888773"/>
            <a:ext cx="5880020" cy="3326728"/>
          </a:xfrm>
          <a:prstGeom prst="rect">
            <a:avLst/>
          </a:prstGeom>
        </p:spPr>
      </p:pic>
      <p:sp>
        <p:nvSpPr>
          <p:cNvPr id="23" name="Title 1"/>
          <p:cNvSpPr>
            <a:spLocks noGrp="1"/>
          </p:cNvSpPr>
          <p:nvPr>
            <p:ph type="title" hasCustomPrompt="1"/>
          </p:nvPr>
        </p:nvSpPr>
        <p:spPr>
          <a:xfrm>
            <a:off x="933799" y="970242"/>
            <a:ext cx="10820985" cy="338095"/>
          </a:xfrm>
        </p:spPr>
        <p:txBody>
          <a:bodyPr anchor="b">
            <a:noAutofit/>
          </a:bodyPr>
          <a:lstStyle>
            <a:lvl1pPr marL="0" indent="0" algn="l">
              <a:defRPr sz="2500" b="0" baseline="0">
                <a:solidFill>
                  <a:schemeClr val="accent6">
                    <a:lumMod val="50000"/>
                  </a:schemeClr>
                </a:solidFill>
              </a:defRPr>
            </a:lvl1pPr>
          </a:lstStyle>
          <a:p>
            <a:r>
              <a:rPr lang="en-US" dirty="0" smtClean="0"/>
              <a:t>CLIQUE PARA INSERIR TÍTULO DA APRESENTAÇÃO</a:t>
            </a:r>
            <a:endParaRPr lang="en-US" dirty="0"/>
          </a:p>
        </p:txBody>
      </p:sp>
      <p:pic>
        <p:nvPicPr>
          <p:cNvPr id="15" name="Imagem 14"/>
          <p:cNvPicPr>
            <a:picLocks noChangeAspect="1"/>
          </p:cNvPicPr>
          <p:nvPr userDrawn="1"/>
        </p:nvPicPr>
        <p:blipFill>
          <a:blip r:embed="rId3"/>
          <a:stretch>
            <a:fillRect/>
          </a:stretch>
        </p:blipFill>
        <p:spPr>
          <a:xfrm>
            <a:off x="1051346" y="5904758"/>
            <a:ext cx="1899042" cy="530041"/>
          </a:xfrm>
          <a:prstGeom prst="rect">
            <a:avLst/>
          </a:prstGeom>
        </p:spPr>
      </p:pic>
    </p:spTree>
    <p:extLst>
      <p:ext uri="{BB962C8B-B14F-4D97-AF65-F5344CB8AC3E}">
        <p14:creationId xmlns:p14="http://schemas.microsoft.com/office/powerpoint/2010/main" val="18943830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hf hdr="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2_Title Slide">
    <p:spTree>
      <p:nvGrpSpPr>
        <p:cNvPr id="1" name=""/>
        <p:cNvGrpSpPr/>
        <p:nvPr/>
      </p:nvGrpSpPr>
      <p:grpSpPr>
        <a:xfrm>
          <a:off x="0" y="0"/>
          <a:ext cx="0" cy="0"/>
          <a:chOff x="0" y="0"/>
          <a:chExt cx="0" cy="0"/>
        </a:xfrm>
      </p:grpSpPr>
      <p:sp>
        <p:nvSpPr>
          <p:cNvPr id="15" name="Slide Number Placeholder 5"/>
          <p:cNvSpPr>
            <a:spLocks noGrp="1"/>
          </p:cNvSpPr>
          <p:nvPr>
            <p:ph type="sldNum" sz="quarter" idx="12"/>
          </p:nvPr>
        </p:nvSpPr>
        <p:spPr>
          <a:xfrm>
            <a:off x="11471566" y="6257742"/>
            <a:ext cx="431079" cy="389083"/>
          </a:xfrm>
        </p:spPr>
        <p:txBody>
          <a:bodyPr lIns="0" tIns="0" rIns="0" bIns="0"/>
          <a:lstStyle>
            <a:lvl1pPr algn="ctr">
              <a:defRPr sz="1000">
                <a:solidFill>
                  <a:schemeClr val="bg1">
                    <a:lumMod val="50000"/>
                  </a:schemeClr>
                </a:solidFill>
                <a:latin typeface="Roboto Light" panose="02000000000000000000" pitchFamily="2" charset="0"/>
                <a:ea typeface="Roboto Light" panose="02000000000000000000" pitchFamily="2" charset="0"/>
              </a:defRPr>
            </a:lvl1pPr>
          </a:lstStyle>
          <a:p>
            <a:fld id="{FCEE2C88-6C8F-484D-AF69-578F576B1F44}" type="slidenum">
              <a:rPr lang="en-US" smtClean="0"/>
              <a:pPr/>
              <a:t>‹#›</a:t>
            </a:fld>
            <a:endParaRPr lang="en-US" dirty="0"/>
          </a:p>
        </p:txBody>
      </p:sp>
    </p:spTree>
    <p:extLst>
      <p:ext uri="{BB962C8B-B14F-4D97-AF65-F5344CB8AC3E}">
        <p14:creationId xmlns:p14="http://schemas.microsoft.com/office/powerpoint/2010/main" val="12428649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2_Title Slide">
    <p:spTree>
      <p:nvGrpSpPr>
        <p:cNvPr id="1" name=""/>
        <p:cNvGrpSpPr/>
        <p:nvPr/>
      </p:nvGrpSpPr>
      <p:grpSpPr>
        <a:xfrm>
          <a:off x="0" y="0"/>
          <a:ext cx="0" cy="0"/>
          <a:chOff x="0" y="0"/>
          <a:chExt cx="0" cy="0"/>
        </a:xfrm>
      </p:grpSpPr>
      <p:sp>
        <p:nvSpPr>
          <p:cNvPr id="14" name="Slide Number Placeholder 5"/>
          <p:cNvSpPr>
            <a:spLocks noGrp="1"/>
          </p:cNvSpPr>
          <p:nvPr>
            <p:ph type="sldNum" sz="quarter" idx="12"/>
          </p:nvPr>
        </p:nvSpPr>
        <p:spPr>
          <a:xfrm>
            <a:off x="11471566" y="6257742"/>
            <a:ext cx="431079" cy="389083"/>
          </a:xfrm>
        </p:spPr>
        <p:txBody>
          <a:bodyPr lIns="0" tIns="0" rIns="0" bIns="0"/>
          <a:lstStyle>
            <a:lvl1pPr algn="ctr">
              <a:defRPr sz="1000">
                <a:solidFill>
                  <a:schemeClr val="bg1">
                    <a:lumMod val="50000"/>
                  </a:schemeClr>
                </a:solidFill>
                <a:latin typeface="Roboto Light" panose="02000000000000000000" pitchFamily="2" charset="0"/>
                <a:ea typeface="Roboto Light" panose="02000000000000000000" pitchFamily="2" charset="0"/>
              </a:defRPr>
            </a:lvl1pPr>
          </a:lstStyle>
          <a:p>
            <a:fld id="{FCEE2C88-6C8F-484D-AF69-578F576B1F44}" type="slidenum">
              <a:rPr lang="en-US" smtClean="0"/>
              <a:pPr/>
              <a:t>‹#›</a:t>
            </a:fld>
            <a:endParaRPr lang="en-US" dirty="0"/>
          </a:p>
        </p:txBody>
      </p:sp>
      <p:sp>
        <p:nvSpPr>
          <p:cNvPr id="10" name="Text Placeholder 10"/>
          <p:cNvSpPr>
            <a:spLocks noGrp="1"/>
          </p:cNvSpPr>
          <p:nvPr>
            <p:ph type="body" sz="quarter" idx="14"/>
          </p:nvPr>
        </p:nvSpPr>
        <p:spPr>
          <a:xfrm>
            <a:off x="637881" y="625851"/>
            <a:ext cx="8776463" cy="304623"/>
          </a:xfrm>
        </p:spPr>
        <p:txBody>
          <a:bodyPr lIns="0" tIns="0" rIns="0" bIns="0">
            <a:normAutofit/>
          </a:bodyPr>
          <a:lstStyle>
            <a:lvl1pPr marL="0" indent="0" algn="l">
              <a:buNone/>
              <a:defRPr sz="2000" kern="0" spc="150">
                <a:solidFill>
                  <a:schemeClr val="tx2"/>
                </a:solidFill>
                <a:latin typeface="Roboto Medium" panose="02000000000000000000" pitchFamily="2" charset="0"/>
                <a:ea typeface="Roboto Medium" panose="02000000000000000000" pitchFamily="2" charset="0"/>
              </a:defRPr>
            </a:lvl1pPr>
          </a:lstStyle>
          <a:p>
            <a:pPr lvl="0"/>
            <a:r>
              <a:rPr lang="pt-PT" smtClean="0"/>
              <a:t>Editar os estilos de texto do Modelo Global</a:t>
            </a:r>
          </a:p>
        </p:txBody>
      </p:sp>
      <p:sp>
        <p:nvSpPr>
          <p:cNvPr id="15" name="CaixaDeTexto 14"/>
          <p:cNvSpPr txBox="1"/>
          <p:nvPr userDrawn="1"/>
        </p:nvSpPr>
        <p:spPr>
          <a:xfrm>
            <a:off x="548981" y="306741"/>
            <a:ext cx="4785019" cy="276999"/>
          </a:xfrm>
          <a:prstGeom prst="rect">
            <a:avLst/>
          </a:prstGeom>
          <a:noFill/>
        </p:spPr>
        <p:txBody>
          <a:bodyPr wrap="square" rtlCol="0">
            <a:spAutoFit/>
          </a:bodyPr>
          <a:lstStyle/>
          <a:p>
            <a:r>
              <a:rPr lang="pt-PT" sz="1200" spc="300" dirty="0" smtClean="0">
                <a:solidFill>
                  <a:schemeClr val="bg1">
                    <a:lumMod val="50000"/>
                  </a:schemeClr>
                </a:solidFill>
              </a:rPr>
              <a:t>CCG: Centro</a:t>
            </a:r>
            <a:r>
              <a:rPr lang="pt-PT" sz="1200" spc="300" baseline="0" dirty="0" smtClean="0">
                <a:solidFill>
                  <a:schemeClr val="bg1">
                    <a:lumMod val="50000"/>
                  </a:schemeClr>
                </a:solidFill>
              </a:rPr>
              <a:t> de Computação Gráfica</a:t>
            </a:r>
            <a:endParaRPr lang="pt-PT" sz="1200" spc="300" dirty="0">
              <a:solidFill>
                <a:schemeClr val="bg1">
                  <a:lumMod val="50000"/>
                </a:schemeClr>
              </a:solidFill>
            </a:endParaRPr>
          </a:p>
        </p:txBody>
      </p:sp>
      <p:sp>
        <p:nvSpPr>
          <p:cNvPr id="18" name="Rectangle 10"/>
          <p:cNvSpPr/>
          <p:nvPr userDrawn="1"/>
        </p:nvSpPr>
        <p:spPr>
          <a:xfrm>
            <a:off x="650581" y="1016000"/>
            <a:ext cx="639758" cy="45719"/>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sz="1351" dirty="0">
              <a:solidFill>
                <a:srgbClr val="118CE7"/>
              </a:solidFill>
            </a:endParaRPr>
          </a:p>
        </p:txBody>
      </p:sp>
      <p:sp>
        <p:nvSpPr>
          <p:cNvPr id="17" name="TextBox 1"/>
          <p:cNvSpPr txBox="1"/>
          <p:nvPr userDrawn="1"/>
        </p:nvSpPr>
        <p:spPr>
          <a:xfrm>
            <a:off x="609306" y="6314696"/>
            <a:ext cx="898003" cy="246221"/>
          </a:xfrm>
          <a:prstGeom prst="rect">
            <a:avLst/>
          </a:prstGeom>
          <a:noFill/>
        </p:spPr>
        <p:txBody>
          <a:bodyPr wrap="none" rtlCol="0">
            <a:spAutoFit/>
          </a:bodyPr>
          <a:lstStyle/>
          <a:p>
            <a:r>
              <a:rPr lang="en-US" sz="1000" dirty="0" smtClean="0">
                <a:solidFill>
                  <a:schemeClr val="bg1">
                    <a:lumMod val="50000"/>
                  </a:schemeClr>
                </a:solidFill>
                <a:latin typeface="Roboto Light" panose="02000000000000000000" pitchFamily="2" charset="0"/>
                <a:ea typeface="Roboto Light" panose="02000000000000000000" pitchFamily="2" charset="0"/>
              </a:rPr>
              <a:t>www.</a:t>
            </a:r>
            <a:r>
              <a:rPr lang="en-US" sz="1000" b="0" dirty="0" smtClean="0">
                <a:solidFill>
                  <a:schemeClr val="bg2">
                    <a:lumMod val="25000"/>
                  </a:schemeClr>
                </a:solidFill>
                <a:latin typeface="Roboto Black" panose="02000000000000000000" pitchFamily="2" charset="0"/>
                <a:ea typeface="Roboto Black" panose="02000000000000000000" pitchFamily="2" charset="0"/>
              </a:rPr>
              <a:t>ccg.pt</a:t>
            </a:r>
            <a:endParaRPr lang="id-ID" sz="1000" dirty="0">
              <a:solidFill>
                <a:schemeClr val="bg1">
                  <a:lumMod val="50000"/>
                </a:schemeClr>
              </a:solidFill>
              <a:latin typeface="Roboto Light" panose="02000000000000000000" pitchFamily="2" charset="0"/>
              <a:ea typeface="Roboto Light" panose="02000000000000000000" pitchFamily="2" charset="0"/>
            </a:endParaRPr>
          </a:p>
        </p:txBody>
      </p:sp>
      <p:sp>
        <p:nvSpPr>
          <p:cNvPr id="11" name="Picture Placeholder 2"/>
          <p:cNvSpPr>
            <a:spLocks noGrp="1"/>
          </p:cNvSpPr>
          <p:nvPr>
            <p:ph type="pic" sz="quarter" idx="18"/>
          </p:nvPr>
        </p:nvSpPr>
        <p:spPr>
          <a:xfrm>
            <a:off x="-10817" y="2052918"/>
            <a:ext cx="12202633" cy="3285055"/>
          </a:xfrm>
          <a:prstGeom prst="rect">
            <a:avLst/>
          </a:prstGeom>
          <a:solidFill>
            <a:srgbClr val="D9D9D9"/>
          </a:solidFill>
        </p:spPr>
        <p:txBody>
          <a:bodyPr/>
          <a:lstStyle/>
          <a:p>
            <a:r>
              <a:rPr lang="pt-PT" smtClean="0"/>
              <a:t>Clique no ícone para adicionar uma imagem</a:t>
            </a:r>
            <a:endParaRPr lang="en-US" dirty="0"/>
          </a:p>
        </p:txBody>
      </p:sp>
      <p:sp>
        <p:nvSpPr>
          <p:cNvPr id="13" name="Title 1"/>
          <p:cNvSpPr>
            <a:spLocks noGrp="1"/>
          </p:cNvSpPr>
          <p:nvPr>
            <p:ph type="title" hasCustomPrompt="1"/>
          </p:nvPr>
        </p:nvSpPr>
        <p:spPr>
          <a:xfrm>
            <a:off x="650581" y="1512252"/>
            <a:ext cx="4427298" cy="292666"/>
          </a:xfrm>
        </p:spPr>
        <p:txBody>
          <a:bodyPr anchor="b">
            <a:normAutofit/>
          </a:bodyPr>
          <a:lstStyle>
            <a:lvl1pPr algn="l">
              <a:defRPr sz="2000" b="0" baseline="0"/>
            </a:lvl1pPr>
          </a:lstStyle>
          <a:p>
            <a:r>
              <a:rPr lang="en-US" dirty="0" err="1" smtClean="0"/>
              <a:t>Inserir</a:t>
            </a:r>
            <a:r>
              <a:rPr lang="en-US" dirty="0" smtClean="0"/>
              <a:t> </a:t>
            </a:r>
            <a:r>
              <a:rPr lang="en-US" dirty="0" err="1" smtClean="0"/>
              <a:t>texto</a:t>
            </a:r>
            <a:endParaRPr lang="en-US" dirty="0"/>
          </a:p>
        </p:txBody>
      </p:sp>
      <p:sp>
        <p:nvSpPr>
          <p:cNvPr id="19" name="Content Placeholder 2"/>
          <p:cNvSpPr>
            <a:spLocks noGrp="1"/>
          </p:cNvSpPr>
          <p:nvPr>
            <p:ph idx="1" hasCustomPrompt="1"/>
          </p:nvPr>
        </p:nvSpPr>
        <p:spPr>
          <a:xfrm>
            <a:off x="637880" y="5629728"/>
            <a:ext cx="10833685" cy="619548"/>
          </a:xfrm>
        </p:spPr>
        <p:txBody>
          <a:bodyPr>
            <a:normAutofit/>
          </a:bodyPr>
          <a:lstStyle>
            <a:lvl1pPr marL="0" indent="0">
              <a:buNone/>
              <a:defRPr sz="1400"/>
            </a:lvl1pPr>
            <a:lvl2pPr>
              <a:defRPr sz="1600"/>
            </a:lvl2pPr>
            <a:lvl3pPr>
              <a:defRPr sz="1400"/>
            </a:lvl3pPr>
            <a:lvl4pPr>
              <a:defRPr sz="1300"/>
            </a:lvl4pPr>
            <a:lvl5pPr>
              <a:defRPr sz="1000"/>
            </a:lvl5pPr>
          </a:lstStyle>
          <a:p>
            <a:pPr lvl="0"/>
            <a:r>
              <a:rPr lang="en-US" dirty="0" smtClean="0"/>
              <a:t>Click to edit text styles</a:t>
            </a:r>
          </a:p>
        </p:txBody>
      </p:sp>
      <p:pic>
        <p:nvPicPr>
          <p:cNvPr id="12" name="Imagem 11"/>
          <p:cNvPicPr>
            <a:picLocks noChangeAspect="1"/>
          </p:cNvPicPr>
          <p:nvPr userDrawn="1"/>
        </p:nvPicPr>
        <p:blipFill>
          <a:blip r:embed="rId2"/>
          <a:stretch>
            <a:fillRect/>
          </a:stretch>
        </p:blipFill>
        <p:spPr>
          <a:xfrm>
            <a:off x="9667875" y="335290"/>
            <a:ext cx="1899042" cy="530041"/>
          </a:xfrm>
          <a:prstGeom prst="rect">
            <a:avLst/>
          </a:prstGeom>
        </p:spPr>
      </p:pic>
    </p:spTree>
    <p:extLst>
      <p:ext uri="{BB962C8B-B14F-4D97-AF65-F5344CB8AC3E}">
        <p14:creationId xmlns:p14="http://schemas.microsoft.com/office/powerpoint/2010/main" val="106890371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1_Title Slide">
    <p:spTree>
      <p:nvGrpSpPr>
        <p:cNvPr id="1" name=""/>
        <p:cNvGrpSpPr/>
        <p:nvPr/>
      </p:nvGrpSpPr>
      <p:grpSpPr>
        <a:xfrm>
          <a:off x="0" y="0"/>
          <a:ext cx="0" cy="0"/>
          <a:chOff x="0" y="0"/>
          <a:chExt cx="0" cy="0"/>
        </a:xfrm>
      </p:grpSpPr>
      <p:sp>
        <p:nvSpPr>
          <p:cNvPr id="3" name="Picture Placeholder 2"/>
          <p:cNvSpPr>
            <a:spLocks noGrp="1"/>
          </p:cNvSpPr>
          <p:nvPr>
            <p:ph type="pic" sz="quarter" idx="16"/>
          </p:nvPr>
        </p:nvSpPr>
        <p:spPr>
          <a:xfrm>
            <a:off x="3406590" y="1799424"/>
            <a:ext cx="5378822" cy="5058575"/>
          </a:xfrm>
          <a:solidFill>
            <a:schemeClr val="bg1">
              <a:lumMod val="85000"/>
            </a:schemeClr>
          </a:solidFill>
          <a:ln>
            <a:noFill/>
          </a:ln>
        </p:spPr>
        <p:txBody>
          <a:bodyPr/>
          <a:lstStyle/>
          <a:p>
            <a:r>
              <a:rPr lang="pt-PT" smtClean="0"/>
              <a:t>Clique no ícone para adicionar uma imagem</a:t>
            </a:r>
            <a:endParaRPr lang="en-US"/>
          </a:p>
        </p:txBody>
      </p:sp>
      <p:sp>
        <p:nvSpPr>
          <p:cNvPr id="14" name="Slide Number Placeholder 5"/>
          <p:cNvSpPr>
            <a:spLocks noGrp="1"/>
          </p:cNvSpPr>
          <p:nvPr>
            <p:ph type="sldNum" sz="quarter" idx="12"/>
          </p:nvPr>
        </p:nvSpPr>
        <p:spPr>
          <a:xfrm>
            <a:off x="11471566" y="6257742"/>
            <a:ext cx="431079" cy="389083"/>
          </a:xfrm>
        </p:spPr>
        <p:txBody>
          <a:bodyPr lIns="0" tIns="0" rIns="0" bIns="0"/>
          <a:lstStyle>
            <a:lvl1pPr algn="ctr">
              <a:defRPr sz="1000">
                <a:solidFill>
                  <a:schemeClr val="bg1">
                    <a:lumMod val="50000"/>
                  </a:schemeClr>
                </a:solidFill>
                <a:latin typeface="Roboto Light" panose="02000000000000000000" pitchFamily="2" charset="0"/>
                <a:ea typeface="Roboto Light" panose="02000000000000000000" pitchFamily="2" charset="0"/>
              </a:defRPr>
            </a:lvl1pPr>
          </a:lstStyle>
          <a:p>
            <a:fld id="{FCEE2C88-6C8F-484D-AF69-578F576B1F44}" type="slidenum">
              <a:rPr lang="en-US" smtClean="0"/>
              <a:pPr/>
              <a:t>‹#›</a:t>
            </a:fld>
            <a:endParaRPr lang="en-US" dirty="0"/>
          </a:p>
        </p:txBody>
      </p:sp>
      <p:sp>
        <p:nvSpPr>
          <p:cNvPr id="20" name="Text Placeholder 10"/>
          <p:cNvSpPr>
            <a:spLocks noGrp="1"/>
          </p:cNvSpPr>
          <p:nvPr>
            <p:ph type="body" sz="quarter" idx="14"/>
          </p:nvPr>
        </p:nvSpPr>
        <p:spPr>
          <a:xfrm>
            <a:off x="637881" y="625851"/>
            <a:ext cx="8641291" cy="304623"/>
          </a:xfrm>
        </p:spPr>
        <p:txBody>
          <a:bodyPr lIns="0" tIns="0" rIns="0" bIns="0">
            <a:normAutofit/>
          </a:bodyPr>
          <a:lstStyle>
            <a:lvl1pPr marL="0" indent="0" algn="l">
              <a:buNone/>
              <a:defRPr sz="2000" kern="0" spc="150">
                <a:solidFill>
                  <a:schemeClr val="tx2"/>
                </a:solidFill>
                <a:latin typeface="Roboto Medium" panose="02000000000000000000" pitchFamily="2" charset="0"/>
                <a:ea typeface="Roboto Medium" panose="02000000000000000000" pitchFamily="2" charset="0"/>
              </a:defRPr>
            </a:lvl1pPr>
          </a:lstStyle>
          <a:p>
            <a:pPr lvl="0"/>
            <a:r>
              <a:rPr lang="pt-PT" smtClean="0"/>
              <a:t>Editar os estilos de texto do Modelo Global</a:t>
            </a:r>
          </a:p>
        </p:txBody>
      </p:sp>
      <p:sp>
        <p:nvSpPr>
          <p:cNvPr id="10" name="CaixaDeTexto 9"/>
          <p:cNvSpPr txBox="1"/>
          <p:nvPr userDrawn="1"/>
        </p:nvSpPr>
        <p:spPr>
          <a:xfrm>
            <a:off x="548981" y="306741"/>
            <a:ext cx="4785019" cy="276999"/>
          </a:xfrm>
          <a:prstGeom prst="rect">
            <a:avLst/>
          </a:prstGeom>
          <a:noFill/>
        </p:spPr>
        <p:txBody>
          <a:bodyPr wrap="square" rtlCol="0">
            <a:spAutoFit/>
          </a:bodyPr>
          <a:lstStyle/>
          <a:p>
            <a:r>
              <a:rPr lang="pt-PT" sz="1200" spc="300" dirty="0" smtClean="0">
                <a:solidFill>
                  <a:schemeClr val="bg1">
                    <a:lumMod val="50000"/>
                  </a:schemeClr>
                </a:solidFill>
              </a:rPr>
              <a:t>CCG: Centro</a:t>
            </a:r>
            <a:r>
              <a:rPr lang="pt-PT" sz="1200" spc="300" baseline="0" dirty="0" smtClean="0">
                <a:solidFill>
                  <a:schemeClr val="bg1">
                    <a:lumMod val="50000"/>
                  </a:schemeClr>
                </a:solidFill>
              </a:rPr>
              <a:t> de Computação Gráfica</a:t>
            </a:r>
            <a:endParaRPr lang="pt-PT" sz="1200" spc="300" dirty="0">
              <a:solidFill>
                <a:schemeClr val="bg1">
                  <a:lumMod val="50000"/>
                </a:schemeClr>
              </a:solidFill>
            </a:endParaRPr>
          </a:p>
        </p:txBody>
      </p:sp>
      <p:sp>
        <p:nvSpPr>
          <p:cNvPr id="11" name="Rectangle 10"/>
          <p:cNvSpPr/>
          <p:nvPr userDrawn="1"/>
        </p:nvSpPr>
        <p:spPr>
          <a:xfrm>
            <a:off x="650581" y="1016000"/>
            <a:ext cx="639758" cy="45719"/>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sz="1351" dirty="0">
              <a:solidFill>
                <a:srgbClr val="118CE7"/>
              </a:solidFill>
            </a:endParaRPr>
          </a:p>
        </p:txBody>
      </p:sp>
      <p:sp>
        <p:nvSpPr>
          <p:cNvPr id="16" name="TextBox 1"/>
          <p:cNvSpPr txBox="1"/>
          <p:nvPr userDrawn="1"/>
        </p:nvSpPr>
        <p:spPr>
          <a:xfrm>
            <a:off x="609306" y="6314696"/>
            <a:ext cx="898003" cy="246221"/>
          </a:xfrm>
          <a:prstGeom prst="rect">
            <a:avLst/>
          </a:prstGeom>
          <a:noFill/>
        </p:spPr>
        <p:txBody>
          <a:bodyPr wrap="none" rtlCol="0">
            <a:spAutoFit/>
          </a:bodyPr>
          <a:lstStyle/>
          <a:p>
            <a:r>
              <a:rPr lang="en-US" sz="1000" dirty="0" smtClean="0">
                <a:solidFill>
                  <a:schemeClr val="bg1">
                    <a:lumMod val="50000"/>
                  </a:schemeClr>
                </a:solidFill>
                <a:latin typeface="Roboto Light" panose="02000000000000000000" pitchFamily="2" charset="0"/>
                <a:ea typeface="Roboto Light" panose="02000000000000000000" pitchFamily="2" charset="0"/>
              </a:rPr>
              <a:t>www.</a:t>
            </a:r>
            <a:r>
              <a:rPr lang="en-US" sz="1000" b="0" dirty="0" smtClean="0">
                <a:solidFill>
                  <a:schemeClr val="bg2">
                    <a:lumMod val="25000"/>
                  </a:schemeClr>
                </a:solidFill>
                <a:latin typeface="Roboto Black" panose="02000000000000000000" pitchFamily="2" charset="0"/>
                <a:ea typeface="Roboto Black" panose="02000000000000000000" pitchFamily="2" charset="0"/>
              </a:rPr>
              <a:t>ccg.pt</a:t>
            </a:r>
            <a:endParaRPr lang="id-ID" sz="1000" dirty="0">
              <a:solidFill>
                <a:schemeClr val="bg1">
                  <a:lumMod val="50000"/>
                </a:schemeClr>
              </a:solidFill>
              <a:latin typeface="Roboto Light" panose="02000000000000000000" pitchFamily="2" charset="0"/>
              <a:ea typeface="Roboto Light" panose="02000000000000000000" pitchFamily="2" charset="0"/>
            </a:endParaRPr>
          </a:p>
        </p:txBody>
      </p:sp>
      <p:pic>
        <p:nvPicPr>
          <p:cNvPr id="9" name="Imagem 8"/>
          <p:cNvPicPr>
            <a:picLocks noChangeAspect="1"/>
          </p:cNvPicPr>
          <p:nvPr userDrawn="1"/>
        </p:nvPicPr>
        <p:blipFill>
          <a:blip r:embed="rId2"/>
          <a:stretch>
            <a:fillRect/>
          </a:stretch>
        </p:blipFill>
        <p:spPr>
          <a:xfrm>
            <a:off x="9667875" y="335290"/>
            <a:ext cx="1899042" cy="530041"/>
          </a:xfrm>
          <a:prstGeom prst="rect">
            <a:avLst/>
          </a:prstGeom>
        </p:spPr>
      </p:pic>
    </p:spTree>
    <p:extLst>
      <p:ext uri="{BB962C8B-B14F-4D97-AF65-F5344CB8AC3E}">
        <p14:creationId xmlns:p14="http://schemas.microsoft.com/office/powerpoint/2010/main" val="328242078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4_Title Slide">
    <p:spTree>
      <p:nvGrpSpPr>
        <p:cNvPr id="1" name=""/>
        <p:cNvGrpSpPr/>
        <p:nvPr/>
      </p:nvGrpSpPr>
      <p:grpSpPr>
        <a:xfrm>
          <a:off x="0" y="0"/>
          <a:ext cx="0" cy="0"/>
          <a:chOff x="0" y="0"/>
          <a:chExt cx="0" cy="0"/>
        </a:xfrm>
      </p:grpSpPr>
      <p:sp>
        <p:nvSpPr>
          <p:cNvPr id="14" name="Slide Number Placeholder 5"/>
          <p:cNvSpPr>
            <a:spLocks noGrp="1"/>
          </p:cNvSpPr>
          <p:nvPr>
            <p:ph type="sldNum" sz="quarter" idx="12"/>
          </p:nvPr>
        </p:nvSpPr>
        <p:spPr>
          <a:xfrm>
            <a:off x="11471566" y="6257742"/>
            <a:ext cx="431079" cy="389083"/>
          </a:xfrm>
        </p:spPr>
        <p:txBody>
          <a:bodyPr lIns="0" tIns="0" rIns="0" bIns="0"/>
          <a:lstStyle>
            <a:lvl1pPr algn="ctr">
              <a:defRPr sz="1000">
                <a:solidFill>
                  <a:schemeClr val="bg1">
                    <a:lumMod val="50000"/>
                  </a:schemeClr>
                </a:solidFill>
                <a:latin typeface="Roboto Light" panose="02000000000000000000" pitchFamily="2" charset="0"/>
                <a:ea typeface="Roboto Light" panose="02000000000000000000" pitchFamily="2" charset="0"/>
              </a:defRPr>
            </a:lvl1pPr>
          </a:lstStyle>
          <a:p>
            <a:fld id="{FCEE2C88-6C8F-484D-AF69-578F576B1F44}" type="slidenum">
              <a:rPr lang="en-US" smtClean="0"/>
              <a:pPr/>
              <a:t>‹#›</a:t>
            </a:fld>
            <a:endParaRPr lang="en-US" dirty="0"/>
          </a:p>
        </p:txBody>
      </p:sp>
      <p:sp>
        <p:nvSpPr>
          <p:cNvPr id="20" name="Text Placeholder 10"/>
          <p:cNvSpPr>
            <a:spLocks noGrp="1"/>
          </p:cNvSpPr>
          <p:nvPr>
            <p:ph type="body" sz="quarter" idx="14"/>
          </p:nvPr>
        </p:nvSpPr>
        <p:spPr>
          <a:xfrm>
            <a:off x="637882" y="625851"/>
            <a:ext cx="8116504" cy="304623"/>
          </a:xfrm>
        </p:spPr>
        <p:txBody>
          <a:bodyPr lIns="0" tIns="0" rIns="0" bIns="0">
            <a:normAutofit/>
          </a:bodyPr>
          <a:lstStyle>
            <a:lvl1pPr marL="0" indent="0" algn="l">
              <a:buNone/>
              <a:defRPr sz="2000" kern="0" spc="150">
                <a:solidFill>
                  <a:schemeClr val="tx2"/>
                </a:solidFill>
                <a:latin typeface="Roboto Medium" panose="02000000000000000000" pitchFamily="2" charset="0"/>
                <a:ea typeface="Roboto Medium" panose="02000000000000000000" pitchFamily="2" charset="0"/>
              </a:defRPr>
            </a:lvl1pPr>
          </a:lstStyle>
          <a:p>
            <a:pPr lvl="0"/>
            <a:r>
              <a:rPr lang="pt-PT" smtClean="0"/>
              <a:t>Editar os estilos de texto do Modelo Global</a:t>
            </a:r>
          </a:p>
        </p:txBody>
      </p:sp>
      <p:sp>
        <p:nvSpPr>
          <p:cNvPr id="9" name="Rectangle 8"/>
          <p:cNvSpPr/>
          <p:nvPr userDrawn="1"/>
        </p:nvSpPr>
        <p:spPr>
          <a:xfrm>
            <a:off x="650581" y="1016000"/>
            <a:ext cx="639758" cy="45719"/>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sz="1351" dirty="0">
              <a:solidFill>
                <a:srgbClr val="118CE7"/>
              </a:solidFill>
            </a:endParaRPr>
          </a:p>
        </p:txBody>
      </p:sp>
      <p:sp>
        <p:nvSpPr>
          <p:cNvPr id="54" name="Picture Placeholder 2"/>
          <p:cNvSpPr>
            <a:spLocks noGrp="1"/>
          </p:cNvSpPr>
          <p:nvPr>
            <p:ph type="pic" sz="quarter" idx="18"/>
          </p:nvPr>
        </p:nvSpPr>
        <p:spPr>
          <a:xfrm>
            <a:off x="-10633" y="1333502"/>
            <a:ext cx="1647825" cy="1613953"/>
          </a:xfrm>
          <a:prstGeom prst="rect">
            <a:avLst/>
          </a:prstGeom>
          <a:solidFill>
            <a:srgbClr val="D9D9D9"/>
          </a:solidFill>
        </p:spPr>
        <p:txBody>
          <a:bodyPr/>
          <a:lstStyle/>
          <a:p>
            <a:r>
              <a:rPr lang="pt-PT" smtClean="0"/>
              <a:t>Clique no ícone para adicionar uma imagem</a:t>
            </a:r>
            <a:endParaRPr lang="en-US" dirty="0"/>
          </a:p>
        </p:txBody>
      </p:sp>
      <p:sp>
        <p:nvSpPr>
          <p:cNvPr id="57" name="Picture Placeholder 2"/>
          <p:cNvSpPr>
            <a:spLocks noGrp="1"/>
          </p:cNvSpPr>
          <p:nvPr>
            <p:ph type="pic" sz="quarter" idx="19"/>
          </p:nvPr>
        </p:nvSpPr>
        <p:spPr>
          <a:xfrm>
            <a:off x="0" y="3004605"/>
            <a:ext cx="1647825" cy="1613953"/>
          </a:xfrm>
          <a:prstGeom prst="rect">
            <a:avLst/>
          </a:prstGeom>
          <a:solidFill>
            <a:srgbClr val="D9D9D9"/>
          </a:solidFill>
        </p:spPr>
        <p:txBody>
          <a:bodyPr/>
          <a:lstStyle/>
          <a:p>
            <a:r>
              <a:rPr lang="pt-PT" smtClean="0"/>
              <a:t>Clique no ícone para adicionar uma imagem</a:t>
            </a:r>
            <a:endParaRPr lang="en-US" dirty="0"/>
          </a:p>
        </p:txBody>
      </p:sp>
      <p:sp>
        <p:nvSpPr>
          <p:cNvPr id="58" name="Picture Placeholder 2"/>
          <p:cNvSpPr>
            <a:spLocks noGrp="1"/>
          </p:cNvSpPr>
          <p:nvPr>
            <p:ph type="pic" sz="quarter" idx="20"/>
          </p:nvPr>
        </p:nvSpPr>
        <p:spPr>
          <a:xfrm>
            <a:off x="1709439" y="1333502"/>
            <a:ext cx="1647825" cy="1613953"/>
          </a:xfrm>
          <a:prstGeom prst="rect">
            <a:avLst/>
          </a:prstGeom>
          <a:solidFill>
            <a:srgbClr val="D9D9D9"/>
          </a:solidFill>
        </p:spPr>
        <p:txBody>
          <a:bodyPr/>
          <a:lstStyle/>
          <a:p>
            <a:r>
              <a:rPr lang="pt-PT" smtClean="0"/>
              <a:t>Clique no ícone para adicionar uma imagem</a:t>
            </a:r>
            <a:endParaRPr lang="en-US" dirty="0"/>
          </a:p>
        </p:txBody>
      </p:sp>
      <p:sp>
        <p:nvSpPr>
          <p:cNvPr id="59" name="Picture Placeholder 2"/>
          <p:cNvSpPr>
            <a:spLocks noGrp="1"/>
          </p:cNvSpPr>
          <p:nvPr>
            <p:ph type="pic" sz="quarter" idx="21"/>
          </p:nvPr>
        </p:nvSpPr>
        <p:spPr>
          <a:xfrm>
            <a:off x="1701022" y="3004605"/>
            <a:ext cx="1647825" cy="1613953"/>
          </a:xfrm>
          <a:prstGeom prst="rect">
            <a:avLst/>
          </a:prstGeom>
          <a:solidFill>
            <a:srgbClr val="D9D9D9"/>
          </a:solidFill>
        </p:spPr>
        <p:txBody>
          <a:bodyPr/>
          <a:lstStyle/>
          <a:p>
            <a:r>
              <a:rPr lang="pt-PT" smtClean="0"/>
              <a:t>Clique no ícone para adicionar uma imagem</a:t>
            </a:r>
            <a:endParaRPr lang="en-US" dirty="0"/>
          </a:p>
        </p:txBody>
      </p:sp>
      <p:sp>
        <p:nvSpPr>
          <p:cNvPr id="60" name="Picture Placeholder 2"/>
          <p:cNvSpPr>
            <a:spLocks noGrp="1"/>
          </p:cNvSpPr>
          <p:nvPr>
            <p:ph type="pic" sz="quarter" idx="22"/>
          </p:nvPr>
        </p:nvSpPr>
        <p:spPr>
          <a:xfrm>
            <a:off x="3415522" y="1333501"/>
            <a:ext cx="1647825" cy="1613953"/>
          </a:xfrm>
          <a:prstGeom prst="rect">
            <a:avLst/>
          </a:prstGeom>
          <a:solidFill>
            <a:srgbClr val="D9D9D9"/>
          </a:solidFill>
        </p:spPr>
        <p:txBody>
          <a:bodyPr/>
          <a:lstStyle/>
          <a:p>
            <a:r>
              <a:rPr lang="pt-PT" smtClean="0"/>
              <a:t>Clique no ícone para adicionar uma imagem</a:t>
            </a:r>
            <a:endParaRPr lang="en-US" dirty="0"/>
          </a:p>
        </p:txBody>
      </p:sp>
      <p:sp>
        <p:nvSpPr>
          <p:cNvPr id="61" name="Picture Placeholder 2"/>
          <p:cNvSpPr>
            <a:spLocks noGrp="1"/>
          </p:cNvSpPr>
          <p:nvPr>
            <p:ph type="pic" sz="quarter" idx="23"/>
          </p:nvPr>
        </p:nvSpPr>
        <p:spPr>
          <a:xfrm>
            <a:off x="3416630" y="3004604"/>
            <a:ext cx="1647825" cy="1613953"/>
          </a:xfrm>
          <a:prstGeom prst="rect">
            <a:avLst/>
          </a:prstGeom>
          <a:solidFill>
            <a:srgbClr val="D9D9D9"/>
          </a:solidFill>
        </p:spPr>
        <p:txBody>
          <a:bodyPr/>
          <a:lstStyle/>
          <a:p>
            <a:r>
              <a:rPr lang="pt-PT" smtClean="0"/>
              <a:t>Clique no ícone para adicionar uma imagem</a:t>
            </a:r>
            <a:endParaRPr lang="en-US" dirty="0"/>
          </a:p>
        </p:txBody>
      </p:sp>
      <p:sp>
        <p:nvSpPr>
          <p:cNvPr id="62" name="Picture Placeholder 2"/>
          <p:cNvSpPr>
            <a:spLocks noGrp="1"/>
          </p:cNvSpPr>
          <p:nvPr>
            <p:ph type="pic" sz="quarter" idx="24"/>
          </p:nvPr>
        </p:nvSpPr>
        <p:spPr>
          <a:xfrm>
            <a:off x="5135594" y="1333501"/>
            <a:ext cx="1647825" cy="1613953"/>
          </a:xfrm>
          <a:prstGeom prst="rect">
            <a:avLst/>
          </a:prstGeom>
          <a:solidFill>
            <a:srgbClr val="D9D9D9"/>
          </a:solidFill>
        </p:spPr>
        <p:txBody>
          <a:bodyPr/>
          <a:lstStyle/>
          <a:p>
            <a:r>
              <a:rPr lang="pt-PT" smtClean="0"/>
              <a:t>Clique no ícone para adicionar uma imagem</a:t>
            </a:r>
            <a:endParaRPr lang="en-US" dirty="0"/>
          </a:p>
        </p:txBody>
      </p:sp>
      <p:sp>
        <p:nvSpPr>
          <p:cNvPr id="63" name="Picture Placeholder 2"/>
          <p:cNvSpPr>
            <a:spLocks noGrp="1"/>
          </p:cNvSpPr>
          <p:nvPr>
            <p:ph type="pic" sz="quarter" idx="25"/>
          </p:nvPr>
        </p:nvSpPr>
        <p:spPr>
          <a:xfrm>
            <a:off x="5136702" y="3004604"/>
            <a:ext cx="1647825" cy="1613953"/>
          </a:xfrm>
          <a:prstGeom prst="rect">
            <a:avLst/>
          </a:prstGeom>
          <a:solidFill>
            <a:srgbClr val="D9D9D9"/>
          </a:solidFill>
        </p:spPr>
        <p:txBody>
          <a:bodyPr/>
          <a:lstStyle/>
          <a:p>
            <a:r>
              <a:rPr lang="pt-PT" smtClean="0"/>
              <a:t>Clique no ícone para adicionar uma imagem</a:t>
            </a:r>
            <a:endParaRPr lang="en-US" dirty="0"/>
          </a:p>
        </p:txBody>
      </p:sp>
      <p:sp>
        <p:nvSpPr>
          <p:cNvPr id="18" name="TextBox 1"/>
          <p:cNvSpPr txBox="1"/>
          <p:nvPr userDrawn="1"/>
        </p:nvSpPr>
        <p:spPr>
          <a:xfrm>
            <a:off x="546469" y="6329173"/>
            <a:ext cx="856325" cy="246221"/>
          </a:xfrm>
          <a:prstGeom prst="rect">
            <a:avLst/>
          </a:prstGeom>
          <a:noFill/>
        </p:spPr>
        <p:txBody>
          <a:bodyPr wrap="none" rtlCol="0">
            <a:spAutoFit/>
          </a:bodyPr>
          <a:lstStyle/>
          <a:p>
            <a:r>
              <a:rPr lang="en-US" sz="1000" dirty="0">
                <a:solidFill>
                  <a:schemeClr val="bg1">
                    <a:lumMod val="50000"/>
                  </a:schemeClr>
                </a:solidFill>
                <a:latin typeface="Roboto Light" panose="02000000000000000000" pitchFamily="2" charset="0"/>
                <a:ea typeface="Roboto Light" panose="02000000000000000000" pitchFamily="2" charset="0"/>
              </a:rPr>
              <a:t>www.</a:t>
            </a:r>
            <a:r>
              <a:rPr lang="en-US" sz="1000" b="0" dirty="0">
                <a:solidFill>
                  <a:schemeClr val="bg2">
                    <a:lumMod val="25000"/>
                  </a:schemeClr>
                </a:solidFill>
                <a:latin typeface="Roboto Black" panose="02000000000000000000" pitchFamily="2" charset="0"/>
                <a:ea typeface="Roboto Black" panose="02000000000000000000" pitchFamily="2" charset="0"/>
              </a:rPr>
              <a:t>ccg</a:t>
            </a:r>
            <a:r>
              <a:rPr lang="en-US" sz="1000" dirty="0">
                <a:solidFill>
                  <a:schemeClr val="bg1">
                    <a:lumMod val="50000"/>
                  </a:schemeClr>
                </a:solidFill>
                <a:latin typeface="Roboto Light" panose="02000000000000000000" pitchFamily="2" charset="0"/>
                <a:ea typeface="Roboto Light" panose="02000000000000000000" pitchFamily="2" charset="0"/>
              </a:rPr>
              <a:t>.pt</a:t>
            </a:r>
            <a:endParaRPr lang="id-ID" sz="1000" dirty="0">
              <a:solidFill>
                <a:schemeClr val="bg1">
                  <a:lumMod val="50000"/>
                </a:schemeClr>
              </a:solidFill>
              <a:latin typeface="Roboto Light" panose="02000000000000000000" pitchFamily="2" charset="0"/>
              <a:ea typeface="Roboto Light" panose="02000000000000000000" pitchFamily="2" charset="0"/>
            </a:endParaRPr>
          </a:p>
        </p:txBody>
      </p:sp>
      <p:sp>
        <p:nvSpPr>
          <p:cNvPr id="15" name="Title 1"/>
          <p:cNvSpPr>
            <a:spLocks noGrp="1"/>
          </p:cNvSpPr>
          <p:nvPr>
            <p:ph type="title" hasCustomPrompt="1"/>
          </p:nvPr>
        </p:nvSpPr>
        <p:spPr>
          <a:xfrm>
            <a:off x="7115822" y="1333502"/>
            <a:ext cx="4427298" cy="292666"/>
          </a:xfrm>
        </p:spPr>
        <p:txBody>
          <a:bodyPr anchor="b">
            <a:normAutofit/>
          </a:bodyPr>
          <a:lstStyle>
            <a:lvl1pPr algn="l">
              <a:defRPr sz="2000" b="0" baseline="0"/>
            </a:lvl1pPr>
          </a:lstStyle>
          <a:p>
            <a:r>
              <a:rPr lang="en-US" dirty="0" err="1" smtClean="0"/>
              <a:t>Inserir</a:t>
            </a:r>
            <a:r>
              <a:rPr lang="en-US" dirty="0" smtClean="0"/>
              <a:t> </a:t>
            </a:r>
            <a:r>
              <a:rPr lang="en-US" dirty="0" err="1" smtClean="0"/>
              <a:t>texto</a:t>
            </a:r>
            <a:endParaRPr lang="en-US" dirty="0"/>
          </a:p>
        </p:txBody>
      </p:sp>
      <p:sp>
        <p:nvSpPr>
          <p:cNvPr id="17" name="Content Placeholder 2"/>
          <p:cNvSpPr>
            <a:spLocks noGrp="1"/>
          </p:cNvSpPr>
          <p:nvPr>
            <p:ph idx="1" hasCustomPrompt="1"/>
          </p:nvPr>
        </p:nvSpPr>
        <p:spPr>
          <a:xfrm>
            <a:off x="7115822" y="1783505"/>
            <a:ext cx="4427298" cy="2835052"/>
          </a:xfrm>
        </p:spPr>
        <p:txBody>
          <a:bodyPr>
            <a:normAutofit/>
          </a:bodyPr>
          <a:lstStyle>
            <a:lvl1pPr marL="0" indent="0">
              <a:buNone/>
              <a:defRPr sz="1500"/>
            </a:lvl1pPr>
            <a:lvl2pPr>
              <a:defRPr sz="1600"/>
            </a:lvl2pPr>
            <a:lvl3pPr>
              <a:defRPr sz="1400"/>
            </a:lvl3pPr>
            <a:lvl4pPr>
              <a:defRPr sz="1300"/>
            </a:lvl4pPr>
            <a:lvl5pPr>
              <a:defRPr sz="1000"/>
            </a:lvl5pPr>
          </a:lstStyle>
          <a:p>
            <a:pPr lvl="0"/>
            <a:r>
              <a:rPr lang="en-US" dirty="0" smtClean="0"/>
              <a:t>Click to edit text styles</a:t>
            </a:r>
          </a:p>
        </p:txBody>
      </p:sp>
      <p:sp>
        <p:nvSpPr>
          <p:cNvPr id="19" name="Content Placeholder 2"/>
          <p:cNvSpPr>
            <a:spLocks noGrp="1"/>
          </p:cNvSpPr>
          <p:nvPr>
            <p:ph idx="26" hasCustomPrompt="1"/>
          </p:nvPr>
        </p:nvSpPr>
        <p:spPr>
          <a:xfrm>
            <a:off x="637881" y="4854141"/>
            <a:ext cx="10897272" cy="1148726"/>
          </a:xfrm>
        </p:spPr>
        <p:txBody>
          <a:bodyPr>
            <a:normAutofit/>
          </a:bodyPr>
          <a:lstStyle>
            <a:lvl1pPr marL="0" indent="0">
              <a:buFontTx/>
              <a:buNone/>
              <a:defRPr sz="1600"/>
            </a:lvl1pPr>
            <a:lvl2pPr>
              <a:defRPr sz="1600"/>
            </a:lvl2pPr>
            <a:lvl3pPr>
              <a:defRPr sz="1400"/>
            </a:lvl3pPr>
            <a:lvl4pPr>
              <a:defRPr sz="1300"/>
            </a:lvl4pPr>
            <a:lvl5pPr>
              <a:defRPr sz="1000"/>
            </a:lvl5pPr>
          </a:lstStyle>
          <a:p>
            <a:pPr lvl="0"/>
            <a:r>
              <a:rPr lang="en-US" dirty="0" smtClean="0"/>
              <a:t>Click to edit text styles</a:t>
            </a:r>
          </a:p>
        </p:txBody>
      </p:sp>
      <p:pic>
        <p:nvPicPr>
          <p:cNvPr id="21" name="Imagem 20"/>
          <p:cNvPicPr>
            <a:picLocks noChangeAspect="1"/>
          </p:cNvPicPr>
          <p:nvPr userDrawn="1"/>
        </p:nvPicPr>
        <p:blipFill>
          <a:blip r:embed="rId2"/>
          <a:stretch>
            <a:fillRect/>
          </a:stretch>
        </p:blipFill>
        <p:spPr>
          <a:xfrm>
            <a:off x="9667875" y="335290"/>
            <a:ext cx="1899042" cy="530041"/>
          </a:xfrm>
          <a:prstGeom prst="rect">
            <a:avLst/>
          </a:prstGeom>
        </p:spPr>
      </p:pic>
      <p:sp>
        <p:nvSpPr>
          <p:cNvPr id="6" name="Retângulo 5"/>
          <p:cNvSpPr/>
          <p:nvPr userDrawn="1"/>
        </p:nvSpPr>
        <p:spPr>
          <a:xfrm>
            <a:off x="577798" y="293790"/>
            <a:ext cx="3910173" cy="276999"/>
          </a:xfrm>
          <a:prstGeom prst="rect">
            <a:avLst/>
          </a:prstGeom>
        </p:spPr>
        <p:txBody>
          <a:bodyPr wrap="none">
            <a:spAutoFit/>
          </a:bodyPr>
          <a:lstStyle/>
          <a:p>
            <a:pPr marL="0" marR="0" lvl="0" indent="0" algn="l" defTabSz="914340" rtl="0" eaLnBrk="1" fontAlgn="auto" latinLnBrk="0" hangingPunct="1">
              <a:lnSpc>
                <a:spcPct val="100000"/>
              </a:lnSpc>
              <a:spcBef>
                <a:spcPts val="0"/>
              </a:spcBef>
              <a:spcAft>
                <a:spcPts val="0"/>
              </a:spcAft>
              <a:buClrTx/>
              <a:buSzTx/>
              <a:buFontTx/>
              <a:buNone/>
              <a:tabLst/>
              <a:defRPr/>
            </a:pPr>
            <a:r>
              <a:rPr kumimoji="0" lang="pt-PT" sz="1200" b="0" i="0" u="none" strike="noStrike" kern="1200" cap="none" spc="300" normalizeH="0" baseline="0" noProof="0" dirty="0" smtClean="0">
                <a:ln>
                  <a:noFill/>
                </a:ln>
                <a:solidFill>
                  <a:srgbClr val="FFFFFF">
                    <a:lumMod val="50000"/>
                  </a:srgbClr>
                </a:solidFill>
                <a:effectLst/>
                <a:uLnTx/>
                <a:uFillTx/>
                <a:latin typeface="+mn-lt"/>
                <a:ea typeface="+mn-ea"/>
                <a:cs typeface="+mn-cs"/>
              </a:rPr>
              <a:t>CCG: Centro de Computação Gráfica</a:t>
            </a:r>
            <a:endParaRPr kumimoji="0" lang="pt-PT" sz="1200" b="0" i="0" u="none" strike="noStrike" kern="1200" cap="none" spc="300" normalizeH="0" baseline="0" noProof="0" dirty="0">
              <a:ln>
                <a:noFill/>
              </a:ln>
              <a:solidFill>
                <a:srgbClr val="FFFFFF">
                  <a:lumMod val="50000"/>
                </a:srgbClr>
              </a:solidFill>
              <a:effectLst/>
              <a:uLnTx/>
              <a:uFillTx/>
              <a:latin typeface="+mn-lt"/>
              <a:ea typeface="+mn-ea"/>
              <a:cs typeface="+mn-cs"/>
            </a:endParaRPr>
          </a:p>
        </p:txBody>
      </p:sp>
    </p:spTree>
    <p:extLst>
      <p:ext uri="{BB962C8B-B14F-4D97-AF65-F5344CB8AC3E}">
        <p14:creationId xmlns:p14="http://schemas.microsoft.com/office/powerpoint/2010/main" val="28692230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0_Title Slide">
    <p:spTree>
      <p:nvGrpSpPr>
        <p:cNvPr id="1" name=""/>
        <p:cNvGrpSpPr/>
        <p:nvPr/>
      </p:nvGrpSpPr>
      <p:grpSpPr>
        <a:xfrm>
          <a:off x="0" y="0"/>
          <a:ext cx="0" cy="0"/>
          <a:chOff x="0" y="0"/>
          <a:chExt cx="0" cy="0"/>
        </a:xfrm>
      </p:grpSpPr>
      <p:sp>
        <p:nvSpPr>
          <p:cNvPr id="9" name="Picture Placeholder 2"/>
          <p:cNvSpPr>
            <a:spLocks noGrp="1"/>
          </p:cNvSpPr>
          <p:nvPr>
            <p:ph type="pic" sz="quarter" idx="22"/>
          </p:nvPr>
        </p:nvSpPr>
        <p:spPr>
          <a:xfrm>
            <a:off x="-1" y="0"/>
            <a:ext cx="6290235" cy="6858000"/>
          </a:xfrm>
          <a:solidFill>
            <a:srgbClr val="D9D9D9"/>
          </a:solidFill>
        </p:spPr>
        <p:txBody>
          <a:bodyPr anchor="t"/>
          <a:lstStyle>
            <a:lvl1pPr marL="0" indent="0" algn="ctr">
              <a:buNone/>
              <a:defRPr/>
            </a:lvl1pPr>
          </a:lstStyle>
          <a:p>
            <a:r>
              <a:rPr lang="pt-PT" smtClean="0"/>
              <a:t>Clique no ícone para adicionar uma imagem</a:t>
            </a:r>
            <a:endParaRPr lang="id-ID"/>
          </a:p>
        </p:txBody>
      </p:sp>
      <p:sp>
        <p:nvSpPr>
          <p:cNvPr id="14" name="Slide Number Placeholder 5"/>
          <p:cNvSpPr>
            <a:spLocks noGrp="1"/>
          </p:cNvSpPr>
          <p:nvPr>
            <p:ph type="sldNum" sz="quarter" idx="12"/>
          </p:nvPr>
        </p:nvSpPr>
        <p:spPr>
          <a:xfrm>
            <a:off x="11471566" y="6257742"/>
            <a:ext cx="431079" cy="389083"/>
          </a:xfrm>
        </p:spPr>
        <p:txBody>
          <a:bodyPr lIns="0" tIns="0" rIns="0" bIns="0"/>
          <a:lstStyle>
            <a:lvl1pPr algn="ctr">
              <a:defRPr sz="1000">
                <a:solidFill>
                  <a:schemeClr val="bg1">
                    <a:lumMod val="50000"/>
                  </a:schemeClr>
                </a:solidFill>
                <a:latin typeface="Roboto Light" panose="02000000000000000000" pitchFamily="2" charset="0"/>
                <a:ea typeface="Roboto Light" panose="02000000000000000000" pitchFamily="2" charset="0"/>
              </a:defRPr>
            </a:lvl1pPr>
          </a:lstStyle>
          <a:p>
            <a:fld id="{FCEE2C88-6C8F-484D-AF69-578F576B1F44}" type="slidenum">
              <a:rPr lang="en-US" smtClean="0"/>
              <a:pPr/>
              <a:t>‹#›</a:t>
            </a:fld>
            <a:endParaRPr lang="en-US" dirty="0"/>
          </a:p>
        </p:txBody>
      </p:sp>
      <p:sp>
        <p:nvSpPr>
          <p:cNvPr id="4" name="Title 1"/>
          <p:cNvSpPr>
            <a:spLocks noGrp="1"/>
          </p:cNvSpPr>
          <p:nvPr>
            <p:ph type="title" hasCustomPrompt="1"/>
          </p:nvPr>
        </p:nvSpPr>
        <p:spPr>
          <a:xfrm>
            <a:off x="7044268" y="1321230"/>
            <a:ext cx="4427298" cy="292666"/>
          </a:xfrm>
        </p:spPr>
        <p:txBody>
          <a:bodyPr anchor="b">
            <a:normAutofit/>
          </a:bodyPr>
          <a:lstStyle>
            <a:lvl1pPr algn="l">
              <a:defRPr sz="2000" b="0" baseline="0"/>
            </a:lvl1pPr>
          </a:lstStyle>
          <a:p>
            <a:r>
              <a:rPr lang="en-US" dirty="0" err="1" smtClean="0"/>
              <a:t>Inserir</a:t>
            </a:r>
            <a:r>
              <a:rPr lang="en-US" dirty="0" smtClean="0"/>
              <a:t> </a:t>
            </a:r>
            <a:r>
              <a:rPr lang="en-US" dirty="0" err="1" smtClean="0"/>
              <a:t>texto</a:t>
            </a:r>
            <a:endParaRPr lang="en-US" dirty="0"/>
          </a:p>
        </p:txBody>
      </p:sp>
      <p:sp>
        <p:nvSpPr>
          <p:cNvPr id="5" name="Content Placeholder 2"/>
          <p:cNvSpPr>
            <a:spLocks noGrp="1"/>
          </p:cNvSpPr>
          <p:nvPr>
            <p:ph idx="1" hasCustomPrompt="1"/>
          </p:nvPr>
        </p:nvSpPr>
        <p:spPr>
          <a:xfrm>
            <a:off x="7115822" y="1796995"/>
            <a:ext cx="4427298" cy="4434334"/>
          </a:xfrm>
        </p:spPr>
        <p:txBody>
          <a:bodyPr/>
          <a:lstStyle>
            <a:lvl1pPr>
              <a:defRPr sz="1800"/>
            </a:lvl1pPr>
            <a:lvl2pPr>
              <a:defRPr sz="1600"/>
            </a:lvl2pPr>
            <a:lvl3pPr>
              <a:defRPr sz="1400"/>
            </a:lvl3pPr>
            <a:lvl4pPr>
              <a:defRPr sz="1300"/>
            </a:lvl4pPr>
            <a:lvl5pPr>
              <a:defRPr sz="1000"/>
            </a:lvl5pPr>
          </a:lstStyle>
          <a:p>
            <a:pPr lvl="0"/>
            <a:r>
              <a:rPr lang="en-US" dirty="0" smtClean="0"/>
              <a:t>Click to edit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6" name="Imagem 5"/>
          <p:cNvPicPr>
            <a:picLocks noChangeAspect="1"/>
          </p:cNvPicPr>
          <p:nvPr userDrawn="1"/>
        </p:nvPicPr>
        <p:blipFill>
          <a:blip r:embed="rId2"/>
          <a:stretch>
            <a:fillRect/>
          </a:stretch>
        </p:blipFill>
        <p:spPr>
          <a:xfrm>
            <a:off x="9667875" y="335290"/>
            <a:ext cx="1899042" cy="530041"/>
          </a:xfrm>
          <a:prstGeom prst="rect">
            <a:avLst/>
          </a:prstGeom>
        </p:spPr>
      </p:pic>
    </p:spTree>
    <p:extLst>
      <p:ext uri="{BB962C8B-B14F-4D97-AF65-F5344CB8AC3E}">
        <p14:creationId xmlns:p14="http://schemas.microsoft.com/office/powerpoint/2010/main" val="26651014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8841091-F7DE-40E9-AAAB-A235B20FEB13}" type="datetimeFigureOut">
              <a:rPr lang="en-GB" smtClean="0"/>
              <a:t>09/09/2020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173336E-E515-4A9A-99FF-4F10673EAFA8}" type="slidenum">
              <a:rPr lang="en-GB" smtClean="0"/>
              <a:t>‹#›</a:t>
            </a:fld>
            <a:endParaRPr lang="en-GB"/>
          </a:p>
        </p:txBody>
      </p:sp>
    </p:spTree>
    <p:extLst>
      <p:ext uri="{BB962C8B-B14F-4D97-AF65-F5344CB8AC3E}">
        <p14:creationId xmlns:p14="http://schemas.microsoft.com/office/powerpoint/2010/main" val="29253866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PT" smtClean="0"/>
              <a:t>Clique para editar o estilo</a:t>
            </a:r>
            <a:endParaRPr lang="en-US" dirty="0"/>
          </a:p>
        </p:txBody>
      </p:sp>
      <p:sp>
        <p:nvSpPr>
          <p:cNvPr id="3" name="Text Placeholder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pt-PT" smtClean="0"/>
              <a:t>Clique para editar os estilos</a:t>
            </a:r>
          </a:p>
          <a:p>
            <a:pPr lvl="1"/>
            <a:r>
              <a:rPr lang="pt-PT" smtClean="0"/>
              <a:t>Segundo nível</a:t>
            </a:r>
          </a:p>
          <a:p>
            <a:pPr lvl="2"/>
            <a:r>
              <a:rPr lang="pt-PT" smtClean="0"/>
              <a:t>Terceiro nível</a:t>
            </a:r>
          </a:p>
          <a:p>
            <a:pPr lvl="3"/>
            <a:r>
              <a:rPr lang="pt-PT" smtClean="0"/>
              <a:t>Quarto nível</a:t>
            </a:r>
          </a:p>
          <a:p>
            <a:pPr lvl="4"/>
            <a:r>
              <a:rPr lang="pt-PT" smtClean="0"/>
              <a:t>Quinto nível</a:t>
            </a:r>
            <a:endParaRPr lang="en-US" dirty="0"/>
          </a:p>
        </p:txBody>
      </p:sp>
      <p:sp>
        <p:nvSpPr>
          <p:cNvPr id="4" name="Date Placeholder 3"/>
          <p:cNvSpPr>
            <a:spLocks noGrp="1"/>
          </p:cNvSpPr>
          <p:nvPr>
            <p:ph type="dt" sz="half" idx="2"/>
          </p:nvPr>
        </p:nvSpPr>
        <p:spPr>
          <a:xfrm>
            <a:off x="838200" y="6356353"/>
            <a:ext cx="2743200" cy="365125"/>
          </a:xfrm>
          <a:prstGeom prst="rect">
            <a:avLst/>
          </a:prstGeom>
        </p:spPr>
        <p:txBody>
          <a:bodyPr vert="horz" lIns="91440" tIns="45720" rIns="91440" bIns="45720" rtlCol="0" anchor="ctr"/>
          <a:lstStyle>
            <a:lvl1pPr algn="l">
              <a:defRPr sz="1200">
                <a:solidFill>
                  <a:schemeClr val="tx1">
                    <a:tint val="75000"/>
                  </a:schemeClr>
                </a:solidFill>
                <a:latin typeface="Source Sans Pro" panose="020B0503030403020204" pitchFamily="34" charset="0"/>
              </a:defRPr>
            </a:lvl1pPr>
          </a:lstStyle>
          <a:p>
            <a:endParaRPr lang="en-US" dirty="0"/>
          </a:p>
        </p:txBody>
      </p:sp>
      <p:sp>
        <p:nvSpPr>
          <p:cNvPr id="5" name="Footer Placeholder 4"/>
          <p:cNvSpPr>
            <a:spLocks noGrp="1"/>
          </p:cNvSpPr>
          <p:nvPr>
            <p:ph type="ftr" sz="quarter" idx="3"/>
          </p:nvPr>
        </p:nvSpPr>
        <p:spPr>
          <a:xfrm>
            <a:off x="4038600" y="6356353"/>
            <a:ext cx="4114800" cy="365125"/>
          </a:xfrm>
          <a:prstGeom prst="rect">
            <a:avLst/>
          </a:prstGeom>
        </p:spPr>
        <p:txBody>
          <a:bodyPr vert="horz" lIns="91440" tIns="45720" rIns="91440" bIns="45720" rtlCol="0" anchor="ctr"/>
          <a:lstStyle>
            <a:lvl1pPr algn="ctr">
              <a:defRPr sz="1200">
                <a:solidFill>
                  <a:schemeClr val="tx1">
                    <a:tint val="75000"/>
                  </a:schemeClr>
                </a:solidFill>
                <a:latin typeface="Source Sans Pro" panose="020B0503030403020204" pitchFamily="34" charset="0"/>
              </a:defRPr>
            </a:lvl1pPr>
          </a:lstStyle>
          <a:p>
            <a:endParaRPr lang="en-US" dirty="0"/>
          </a:p>
        </p:txBody>
      </p:sp>
      <p:sp>
        <p:nvSpPr>
          <p:cNvPr id="6" name="Slide Number Placeholder 5"/>
          <p:cNvSpPr>
            <a:spLocks noGrp="1"/>
          </p:cNvSpPr>
          <p:nvPr>
            <p:ph type="sldNum" sz="quarter" idx="4"/>
          </p:nvPr>
        </p:nvSpPr>
        <p:spPr>
          <a:xfrm>
            <a:off x="8610600" y="6356353"/>
            <a:ext cx="2743200" cy="365125"/>
          </a:xfrm>
          <a:prstGeom prst="rect">
            <a:avLst/>
          </a:prstGeom>
        </p:spPr>
        <p:txBody>
          <a:bodyPr vert="horz" lIns="91440" tIns="45720" rIns="91440" bIns="45720" rtlCol="0" anchor="ctr"/>
          <a:lstStyle>
            <a:lvl1pPr algn="r">
              <a:defRPr sz="1200">
                <a:solidFill>
                  <a:schemeClr val="tx1">
                    <a:tint val="75000"/>
                  </a:schemeClr>
                </a:solidFill>
                <a:latin typeface="Source Sans Pro" panose="020B0503030403020204" pitchFamily="34" charset="0"/>
              </a:defRPr>
            </a:lvl1pPr>
          </a:lstStyle>
          <a:p>
            <a:fld id="{FCEE2C88-6C8F-484D-AF69-578F576B1F44}" type="slidenum">
              <a:rPr lang="en-US" smtClean="0"/>
              <a:pPr/>
              <a:t>‹#›</a:t>
            </a:fld>
            <a:endParaRPr lang="en-US"/>
          </a:p>
        </p:txBody>
      </p:sp>
    </p:spTree>
    <p:extLst>
      <p:ext uri="{BB962C8B-B14F-4D97-AF65-F5344CB8AC3E}">
        <p14:creationId xmlns:p14="http://schemas.microsoft.com/office/powerpoint/2010/main" val="1422848046"/>
      </p:ext>
    </p:extLst>
  </p:cSld>
  <p:clrMap bg1="lt1" tx1="dk1" bg2="lt2" tx2="dk2" accent1="accent1" accent2="accent2" accent3="accent3" accent4="accent4" accent5="accent5" accent6="accent6" hlink="hlink" folHlink="folHlink"/>
  <p:sldLayoutIdLst>
    <p:sldLayoutId id="2147483661" r:id="rId1"/>
    <p:sldLayoutId id="2147483689" r:id="rId2"/>
    <p:sldLayoutId id="2147483662" r:id="rId3"/>
    <p:sldLayoutId id="2147483686" r:id="rId4"/>
    <p:sldLayoutId id="2147483685" r:id="rId5"/>
    <p:sldLayoutId id="2147483687" r:id="rId6"/>
    <p:sldLayoutId id="2147483680" r:id="rId7"/>
    <p:sldLayoutId id="2147483690" r:id="rId8"/>
  </p:sldLayoutIdLst>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hf hdr="0" dt="0"/>
  <p:txStyles>
    <p:titleStyle>
      <a:lvl1pPr algn="l" defTabSz="914354" rtl="0" eaLnBrk="1" latinLnBrk="0" hangingPunct="1">
        <a:lnSpc>
          <a:spcPct val="90000"/>
        </a:lnSpc>
        <a:spcBef>
          <a:spcPct val="0"/>
        </a:spcBef>
        <a:buNone/>
        <a:defRPr lang="en-US" sz="3000" kern="1200">
          <a:solidFill>
            <a:schemeClr val="tx1">
              <a:lumMod val="75000"/>
              <a:lumOff val="25000"/>
            </a:schemeClr>
          </a:solidFill>
          <a:latin typeface="Roboto Medium" panose="02000000000000000000" pitchFamily="2" charset="0"/>
          <a:ea typeface="Roboto Medium" panose="02000000000000000000" pitchFamily="2" charset="0"/>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lang="en-US" sz="2400" kern="1200" dirty="0" smtClean="0">
          <a:solidFill>
            <a:schemeClr val="tx1">
              <a:lumMod val="75000"/>
              <a:lumOff val="25000"/>
            </a:schemeClr>
          </a:solidFill>
          <a:effectLst/>
          <a:latin typeface="Roboto Light" panose="02000000000000000000" pitchFamily="2" charset="0"/>
          <a:ea typeface="Roboto Light" panose="02000000000000000000" pitchFamily="2" charset="0"/>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lang="en-US" sz="2000" kern="1200" dirty="0" smtClean="0">
          <a:solidFill>
            <a:schemeClr val="tx1">
              <a:lumMod val="75000"/>
              <a:lumOff val="25000"/>
            </a:schemeClr>
          </a:solidFill>
          <a:effectLst/>
          <a:latin typeface="Roboto Light" panose="02000000000000000000" pitchFamily="2" charset="0"/>
          <a:ea typeface="Roboto Light" panose="02000000000000000000" pitchFamily="2" charset="0"/>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lang="en-US" sz="1800" kern="1200" dirty="0" smtClean="0">
          <a:solidFill>
            <a:schemeClr val="tx1">
              <a:lumMod val="75000"/>
              <a:lumOff val="25000"/>
            </a:schemeClr>
          </a:solidFill>
          <a:effectLst/>
          <a:latin typeface="Roboto Light" panose="02000000000000000000" pitchFamily="2" charset="0"/>
          <a:ea typeface="Roboto Light" panose="02000000000000000000" pitchFamily="2" charset="0"/>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lang="en-US" sz="1600" kern="1200" dirty="0" smtClean="0">
          <a:solidFill>
            <a:schemeClr val="tx1">
              <a:lumMod val="75000"/>
              <a:lumOff val="25000"/>
            </a:schemeClr>
          </a:solidFill>
          <a:effectLst/>
          <a:latin typeface="Roboto Light" panose="02000000000000000000" pitchFamily="2" charset="0"/>
          <a:ea typeface="Roboto Light" panose="02000000000000000000" pitchFamily="2" charset="0"/>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lang="en-US" sz="1600" kern="1200" dirty="0">
          <a:solidFill>
            <a:schemeClr val="tx1">
              <a:lumMod val="75000"/>
              <a:lumOff val="25000"/>
            </a:schemeClr>
          </a:solidFill>
          <a:effectLst/>
          <a:latin typeface="Roboto Light" panose="02000000000000000000" pitchFamily="2" charset="0"/>
          <a:ea typeface="Roboto Light" panose="02000000000000000000" pitchFamily="2" charset="0"/>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hyperlink" Target="https://sites.google.com/view/dxr-vis" TargetMode="External"/><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www.immersiveanalyticssurvey.org/" TargetMode="External"/><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1.xml"/><Relationship Id="rId4" Type="http://schemas.openxmlformats.org/officeDocument/2006/relationships/image" Target="../media/image19.jpeg"/></Relationships>
</file>

<file path=ppt/slides/_rels/slide2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png"/><Relationship Id="rId1" Type="http://schemas.openxmlformats.org/officeDocument/2006/relationships/slideLayout" Target="../slideLayouts/slideLayout1.xml"/><Relationship Id="rId4" Type="http://schemas.openxmlformats.org/officeDocument/2006/relationships/image" Target="../media/image22.jpeg"/></Relationships>
</file>

<file path=ppt/slides/_rels/slide2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image" Target="../media/image25.png"/><Relationship Id="rId5" Type="http://schemas.openxmlformats.org/officeDocument/2006/relationships/image" Target="../media/image23.png"/><Relationship Id="rId4" Type="http://schemas.openxmlformats.org/officeDocument/2006/relationships/oleObject" Target="../embeddings/oleObject1.bin"/></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xml"/><Relationship Id="rId4" Type="http://schemas.openxmlformats.org/officeDocument/2006/relationships/image" Target="../media/image3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1.xml"/><Relationship Id="rId4" Type="http://schemas.openxmlformats.org/officeDocument/2006/relationships/image" Target="../media/image40.png"/></Relationships>
</file>

<file path=ppt/slides/_rels/slide43.xml.rels><?xml version="1.0" encoding="UTF-8" standalone="yes"?>
<Relationships xmlns="http://schemas.openxmlformats.org/package/2006/relationships"><Relationship Id="rId8" Type="http://schemas.openxmlformats.org/officeDocument/2006/relationships/hyperlink" Target="https://www.imstk.org/" TargetMode="External"/><Relationship Id="rId3" Type="http://schemas.openxmlformats.org/officeDocument/2006/relationships/hyperlink" Target="https://www.mevislab.de/" TargetMode="External"/><Relationship Id="rId7" Type="http://schemas.openxmlformats.org/officeDocument/2006/relationships/hyperlink" Target="https://mipav.cit.nih.gov/" TargetMode="External"/><Relationship Id="rId2" Type="http://schemas.openxmlformats.org/officeDocument/2006/relationships/hyperlink" Target="https://www.uni-muenster.de/Voreen/index.html" TargetMode="External"/><Relationship Id="rId1" Type="http://schemas.openxmlformats.org/officeDocument/2006/relationships/slideLayout" Target="../slideLayouts/slideLayout1.xml"/><Relationship Id="rId6" Type="http://schemas.openxmlformats.org/officeDocument/2006/relationships/hyperlink" Target="https://www.biodigital.com/" TargetMode="External"/><Relationship Id="rId5" Type="http://schemas.openxmlformats.org/officeDocument/2006/relationships/hyperlink" Target="https://www.slicer.org/" TargetMode="External"/><Relationship Id="rId10" Type="http://schemas.openxmlformats.org/officeDocument/2006/relationships/hyperlink" Target="https://github.com/pixmeo/osirix" TargetMode="External"/><Relationship Id="rId4" Type="http://schemas.openxmlformats.org/officeDocument/2006/relationships/hyperlink" Target="https://www.osirix-viewer.com/" TargetMode="External"/><Relationship Id="rId9" Type="http://schemas.openxmlformats.org/officeDocument/2006/relationships/hyperlink" Target="http://www.osirix-viewer.com/datasets/" TargetMode="External"/></Relationships>
</file>

<file path=ppt/slides/_rels/slide44.xml.rels><?xml version="1.0" encoding="UTF-8" standalone="yes"?>
<Relationships xmlns="http://schemas.openxmlformats.org/package/2006/relationships"><Relationship Id="rId3" Type="http://schemas.openxmlformats.org/officeDocument/2006/relationships/hyperlink" Target="https://www.youtube.com/watch?v=L4FhmXsnHTg" TargetMode="External"/><Relationship Id="rId2" Type="http://schemas.openxmlformats.org/officeDocument/2006/relationships/hyperlink" Target="https://www.youtube.com/watch?v=VzVjvnKuBAE" TargetMode="External"/><Relationship Id="rId1" Type="http://schemas.openxmlformats.org/officeDocument/2006/relationships/slideLayout" Target="../slideLayouts/slideLayout1.xml"/><Relationship Id="rId4" Type="http://schemas.openxmlformats.org/officeDocument/2006/relationships/hyperlink" Target="https://biomedia.doc.ic.ac.uk/research/" TargetMode="External"/></Relationships>
</file>

<file path=ppt/slides/_rels/slide45.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image" Target="../media/image41.png"/><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1.xml"/><Relationship Id="rId4" Type="http://schemas.openxmlformats.org/officeDocument/2006/relationships/hyperlink" Target="https://www.microsoft.com/en-us/research/project/live-video-analytics/" TargetMode="External"/></Relationships>
</file>

<file path=ppt/slides/_rels/slide63.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1.xml"/><Relationship Id="rId5" Type="http://schemas.openxmlformats.org/officeDocument/2006/relationships/hyperlink" Target="https://www.kitware.com/computer-vision/" TargetMode="External"/><Relationship Id="rId4" Type="http://schemas.openxmlformats.org/officeDocument/2006/relationships/image" Target="../media/image55.png"/></Relationships>
</file>

<file path=ppt/slides/_rels/slide64.xml.rels><?xml version="1.0" encoding="UTF-8" standalone="yes"?>
<Relationships xmlns="http://schemas.openxmlformats.org/package/2006/relationships"><Relationship Id="rId3" Type="http://schemas.openxmlformats.org/officeDocument/2006/relationships/hyperlink" Target="https://www.acti.com/products/video-analytics" TargetMode="External"/><Relationship Id="rId2" Type="http://schemas.openxmlformats.org/officeDocument/2006/relationships/hyperlink" Target="https://www.youtube.com/watch?v=9h9WKDm3lR4" TargetMode="External"/><Relationship Id="rId1" Type="http://schemas.openxmlformats.org/officeDocument/2006/relationships/slideLayout" Target="../slideLayouts/slideLayout1.xml"/><Relationship Id="rId5" Type="http://schemas.openxmlformats.org/officeDocument/2006/relationships/hyperlink" Target="https://cloud.google.com/video-intelligence/" TargetMode="External"/><Relationship Id="rId4" Type="http://schemas.openxmlformats.org/officeDocument/2006/relationships/hyperlink" Target="https://www.nokia.com/networks/5g/use-cases/video-surveillance/?did=d0000000030q" TargetMode="Externa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hyperlink" Target="https://github.com/ahmetozlu/tensorflow_object_counting_api" TargetMode="Externa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1.xml"/><Relationship Id="rId4" Type="http://schemas.openxmlformats.org/officeDocument/2006/relationships/image" Target="../media/image59.png"/></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8" Type="http://schemas.openxmlformats.org/officeDocument/2006/relationships/hyperlink" Target="https://www.edge-ai-vision.com/2020/01/a-guide-to-video-analytics-applications-and-opportunities/" TargetMode="External"/><Relationship Id="rId3" Type="http://schemas.openxmlformats.org/officeDocument/2006/relationships/hyperlink" Target="https://www.fortunebusinessinsights.com/industry-reports/video-analytics-market-101114" TargetMode="External"/><Relationship Id="rId7" Type="http://schemas.openxmlformats.org/officeDocument/2006/relationships/hyperlink" Target="https://www.motionvillee.com/blog/an-introduction-to-video-analytics/" TargetMode="External"/><Relationship Id="rId2" Type="http://schemas.openxmlformats.org/officeDocument/2006/relationships/hyperlink" Target="https://fresnobserver.com/what-is-driving-the-video-analytics-market/3660/" TargetMode="External"/><Relationship Id="rId1" Type="http://schemas.openxmlformats.org/officeDocument/2006/relationships/slideLayout" Target="../slideLayouts/slideLayout1.xml"/><Relationship Id="rId6" Type="http://schemas.openxmlformats.org/officeDocument/2006/relationships/hyperlink" Target="https://wso2.com/whitepapers/innovating-with-video-analytics-technologies-and-use-cases/" TargetMode="External"/><Relationship Id="rId11" Type="http://schemas.openxmlformats.org/officeDocument/2006/relationships/hyperlink" Target="https://business.weather.com/blog/capture-more-than-images" TargetMode="External"/><Relationship Id="rId5" Type="http://schemas.openxmlformats.org/officeDocument/2006/relationships/hyperlink" Target="https://www.securityindustry.org/2016/07/22/the-state-of-security-video-analytics/" TargetMode="External"/><Relationship Id="rId10" Type="http://schemas.openxmlformats.org/officeDocument/2006/relationships/hyperlink" Target="https://www.ibm.com/us-en/marketplace/video-analytics/resources" TargetMode="External"/><Relationship Id="rId4" Type="http://schemas.openxmlformats.org/officeDocument/2006/relationships/hyperlink" Target="https://www.eetimes.com/introduction-to-video-analytics/" TargetMode="External"/><Relationship Id="rId9" Type="http://schemas.openxmlformats.org/officeDocument/2006/relationships/hyperlink" Target="https://www.edge-ai-vision.com/2020/01/video-analytics-solutions-are-driven-by-the-need-for-safety-and-security-with-global-revenue-reaching-4-5-billion-in-2025/" TargetMode="Externa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emf"/></Relationships>
</file>

<file path=ppt/slides/_rels/slide74.xml.rels><?xml version="1.0" encoding="UTF-8" standalone="yes"?>
<Relationships xmlns="http://schemas.openxmlformats.org/package/2006/relationships"><Relationship Id="rId2" Type="http://schemas.openxmlformats.org/officeDocument/2006/relationships/image" Target="../media/image60.emf"/><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r>
              <a:rPr lang="pt-PT" dirty="0" smtClean="0"/>
              <a:t>Visual Analytics and Visual Computing</a:t>
            </a:r>
            <a:endParaRPr lang="pt-PT" dirty="0"/>
          </a:p>
        </p:txBody>
      </p:sp>
      <p:sp>
        <p:nvSpPr>
          <p:cNvPr id="3" name="TextBox 1"/>
          <p:cNvSpPr txBox="1"/>
          <p:nvPr/>
        </p:nvSpPr>
        <p:spPr>
          <a:xfrm rot="16200000">
            <a:off x="11642810" y="6233242"/>
            <a:ext cx="785793" cy="246221"/>
          </a:xfrm>
          <a:prstGeom prst="rect">
            <a:avLst/>
          </a:prstGeom>
          <a:noFill/>
        </p:spPr>
        <p:txBody>
          <a:bodyPr wrap="none" rtlCol="0">
            <a:spAutoFit/>
          </a:bodyPr>
          <a:lstStyle/>
          <a:p>
            <a:r>
              <a:rPr lang="en-US" sz="1000" dirty="0" smtClean="0">
                <a:solidFill>
                  <a:schemeClr val="bg1">
                    <a:lumMod val="50000"/>
                  </a:schemeClr>
                </a:solidFill>
                <a:latin typeface="Roboto Light" panose="02000000000000000000" pitchFamily="2" charset="0"/>
                <a:ea typeface="Roboto Light" panose="02000000000000000000" pitchFamily="2" charset="0"/>
              </a:rPr>
              <a:t>Mod.100/1</a:t>
            </a:r>
            <a:endParaRPr lang="id-ID" sz="1000" dirty="0">
              <a:solidFill>
                <a:schemeClr val="bg1">
                  <a:lumMod val="50000"/>
                </a:schemeClr>
              </a:solidFill>
              <a:latin typeface="Roboto Light" panose="02000000000000000000" pitchFamily="2" charset="0"/>
              <a:ea typeface="Roboto Light" panose="02000000000000000000" pitchFamily="2" charset="0"/>
            </a:endParaRPr>
          </a:p>
        </p:txBody>
      </p:sp>
    </p:spTree>
    <p:extLst>
      <p:ext uri="{BB962C8B-B14F-4D97-AF65-F5344CB8AC3E}">
        <p14:creationId xmlns:p14="http://schemas.microsoft.com/office/powerpoint/2010/main" val="45670759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10</a:t>
            </a:fld>
            <a:endParaRPr lang="en-US" dirty="0"/>
          </a:p>
        </p:txBody>
      </p:sp>
      <p:sp>
        <p:nvSpPr>
          <p:cNvPr id="4" name="Title 3"/>
          <p:cNvSpPr>
            <a:spLocks noGrp="1"/>
          </p:cNvSpPr>
          <p:nvPr>
            <p:ph type="title"/>
          </p:nvPr>
        </p:nvSpPr>
        <p:spPr/>
        <p:txBody>
          <a:bodyPr>
            <a:normAutofit fontScale="90000"/>
          </a:bodyPr>
          <a:lstStyle/>
          <a:p>
            <a:r>
              <a:rPr lang="en-GB" b="1" dirty="0"/>
              <a:t>Visual Computing </a:t>
            </a:r>
            <a:r>
              <a:rPr lang="en-GB" b="1" dirty="0" smtClean="0"/>
              <a:t>for the I4.0 </a:t>
            </a:r>
            <a:r>
              <a:rPr lang="en-GB" dirty="0" smtClean="0"/>
              <a:t>– Tasks for Operator 4.0</a:t>
            </a:r>
            <a:endParaRPr lang="en-GB"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5600" y="2060574"/>
            <a:ext cx="8229600" cy="3684039"/>
          </a:xfrm>
          <a:prstGeom prst="rect">
            <a:avLst/>
          </a:prstGeom>
        </p:spPr>
      </p:pic>
      <p:sp>
        <p:nvSpPr>
          <p:cNvPr id="11" name="Content Placeholder 2"/>
          <p:cNvSpPr>
            <a:spLocks noGrp="1"/>
          </p:cNvSpPr>
          <p:nvPr>
            <p:ph idx="1"/>
          </p:nvPr>
        </p:nvSpPr>
        <p:spPr>
          <a:xfrm>
            <a:off x="4132385" y="5921192"/>
            <a:ext cx="3675184" cy="513129"/>
          </a:xfrm>
        </p:spPr>
        <p:txBody>
          <a:bodyPr>
            <a:normAutofit fontScale="92500"/>
          </a:bodyPr>
          <a:lstStyle/>
          <a:p>
            <a:r>
              <a:rPr lang="en-GB" sz="1800" dirty="0" smtClean="0"/>
              <a:t>AR-Visualization for Mould Industry</a:t>
            </a:r>
            <a:endParaRPr lang="en-GB" sz="1800" dirty="0"/>
          </a:p>
        </p:txBody>
      </p:sp>
    </p:spTree>
    <p:extLst>
      <p:ext uri="{BB962C8B-B14F-4D97-AF65-F5344CB8AC3E}">
        <p14:creationId xmlns:p14="http://schemas.microsoft.com/office/powerpoint/2010/main" val="168661525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11</a:t>
            </a:fld>
            <a:endParaRPr lang="en-US" dirty="0"/>
          </a:p>
        </p:txBody>
      </p:sp>
      <p:sp>
        <p:nvSpPr>
          <p:cNvPr id="4" name="Title 3"/>
          <p:cNvSpPr>
            <a:spLocks noGrp="1"/>
          </p:cNvSpPr>
          <p:nvPr>
            <p:ph type="title"/>
          </p:nvPr>
        </p:nvSpPr>
        <p:spPr/>
        <p:txBody>
          <a:bodyPr>
            <a:normAutofit fontScale="90000"/>
          </a:bodyPr>
          <a:lstStyle/>
          <a:p>
            <a:r>
              <a:rPr lang="en-GB" b="1" dirty="0"/>
              <a:t>Visual Computing </a:t>
            </a:r>
            <a:r>
              <a:rPr lang="en-GB" b="1" dirty="0" smtClean="0"/>
              <a:t>for the I4.0 </a:t>
            </a:r>
            <a:r>
              <a:rPr lang="en-GB" dirty="0" smtClean="0"/>
              <a:t>– Tasks for Operator 4.0</a:t>
            </a:r>
            <a:endParaRPr lang="en-GB" dirty="0"/>
          </a:p>
        </p:txBody>
      </p:sp>
      <p:sp>
        <p:nvSpPr>
          <p:cNvPr id="9" name="TextBox 8"/>
          <p:cNvSpPr txBox="1"/>
          <p:nvPr/>
        </p:nvSpPr>
        <p:spPr>
          <a:xfrm>
            <a:off x="10014440" y="6257742"/>
            <a:ext cx="1172958" cy="276999"/>
          </a:xfrm>
          <a:prstGeom prst="rect">
            <a:avLst/>
          </a:prstGeom>
          <a:noFill/>
        </p:spPr>
        <p:txBody>
          <a:bodyPr wrap="square" rtlCol="0">
            <a:spAutoFit/>
          </a:bodyPr>
          <a:lstStyle/>
          <a:p>
            <a:r>
              <a:rPr lang="en-GB" sz="1200" dirty="0" smtClean="0"/>
              <a:t>Source: [2]</a:t>
            </a:r>
            <a:endParaRPr lang="en-GB" sz="1200" dirty="0"/>
          </a:p>
        </p:txBody>
      </p:sp>
      <p:sp>
        <p:nvSpPr>
          <p:cNvPr id="12" name="TextBox 11"/>
          <p:cNvSpPr txBox="1"/>
          <p:nvPr/>
        </p:nvSpPr>
        <p:spPr>
          <a:xfrm>
            <a:off x="1679331" y="5113376"/>
            <a:ext cx="8510954" cy="646331"/>
          </a:xfrm>
          <a:prstGeom prst="rect">
            <a:avLst/>
          </a:prstGeom>
          <a:noFill/>
        </p:spPr>
        <p:txBody>
          <a:bodyPr wrap="square" rtlCol="0">
            <a:spAutoFit/>
          </a:bodyPr>
          <a:lstStyle/>
          <a:p>
            <a:pPr algn="ctr"/>
            <a:r>
              <a:rPr lang="en-GB" dirty="0" smtClean="0"/>
              <a:t>Machine vision metrology</a:t>
            </a:r>
          </a:p>
          <a:p>
            <a:pPr algn="ctr"/>
            <a:r>
              <a:rPr lang="en-GB" dirty="0"/>
              <a:t>Left: acquisition environment. Right: result of the inspection and measurement. </a:t>
            </a:r>
          </a:p>
        </p:txBody>
      </p:sp>
      <p:pic>
        <p:nvPicPr>
          <p:cNvPr id="13" name="Picture 12"/>
          <p:cNvPicPr>
            <a:picLocks noChangeAspect="1"/>
          </p:cNvPicPr>
          <p:nvPr/>
        </p:nvPicPr>
        <p:blipFill>
          <a:blip r:embed="rId2"/>
          <a:stretch>
            <a:fillRect/>
          </a:stretch>
        </p:blipFill>
        <p:spPr>
          <a:xfrm>
            <a:off x="1538654" y="2168368"/>
            <a:ext cx="8924192" cy="2790494"/>
          </a:xfrm>
          <a:prstGeom prst="rect">
            <a:avLst/>
          </a:prstGeom>
        </p:spPr>
      </p:pic>
    </p:spTree>
    <p:extLst>
      <p:ext uri="{BB962C8B-B14F-4D97-AF65-F5344CB8AC3E}">
        <p14:creationId xmlns:p14="http://schemas.microsoft.com/office/powerpoint/2010/main" val="35938846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12</a:t>
            </a:fld>
            <a:endParaRPr lang="en-US" dirty="0"/>
          </a:p>
        </p:txBody>
      </p:sp>
      <p:sp>
        <p:nvSpPr>
          <p:cNvPr id="4" name="Title 3"/>
          <p:cNvSpPr>
            <a:spLocks noGrp="1"/>
          </p:cNvSpPr>
          <p:nvPr>
            <p:ph type="title"/>
          </p:nvPr>
        </p:nvSpPr>
        <p:spPr/>
        <p:txBody>
          <a:bodyPr>
            <a:normAutofit fontScale="90000"/>
          </a:bodyPr>
          <a:lstStyle/>
          <a:p>
            <a:r>
              <a:rPr lang="en-GB" b="1" dirty="0"/>
              <a:t>Visual Computing </a:t>
            </a:r>
            <a:r>
              <a:rPr lang="en-GB" b="1" dirty="0" smtClean="0"/>
              <a:t>for the I4.0 </a:t>
            </a:r>
            <a:r>
              <a:rPr lang="en-GB" dirty="0" smtClean="0"/>
              <a:t>– </a:t>
            </a:r>
            <a:r>
              <a:rPr lang="en-GB" dirty="0"/>
              <a:t>Bosch I4.0 Analytics </a:t>
            </a:r>
            <a:r>
              <a:rPr lang="en-GB" dirty="0" smtClean="0"/>
              <a:t>Platform Conceptual Architecture</a:t>
            </a:r>
            <a:endParaRPr lang="en-GB" dirty="0"/>
          </a:p>
        </p:txBody>
      </p:sp>
      <p:sp>
        <p:nvSpPr>
          <p:cNvPr id="9" name="TextBox 8"/>
          <p:cNvSpPr txBox="1"/>
          <p:nvPr/>
        </p:nvSpPr>
        <p:spPr>
          <a:xfrm>
            <a:off x="10014440" y="6257742"/>
            <a:ext cx="1172958" cy="276999"/>
          </a:xfrm>
          <a:prstGeom prst="rect">
            <a:avLst/>
          </a:prstGeom>
          <a:noFill/>
        </p:spPr>
        <p:txBody>
          <a:bodyPr wrap="square" rtlCol="0">
            <a:spAutoFit/>
          </a:bodyPr>
          <a:lstStyle/>
          <a:p>
            <a:r>
              <a:rPr lang="en-GB" sz="1200" dirty="0" smtClean="0"/>
              <a:t>Source: [3]</a:t>
            </a:r>
            <a:endParaRPr lang="en-GB" sz="1200" dirty="0"/>
          </a:p>
        </p:txBody>
      </p:sp>
      <p:pic>
        <p:nvPicPr>
          <p:cNvPr id="8" name="Content Placeholder 3"/>
          <p:cNvPicPr>
            <a:picLocks noGrp="1" noChangeAspect="1"/>
          </p:cNvPicPr>
          <p:nvPr>
            <p:ph idx="1"/>
          </p:nvPr>
        </p:nvPicPr>
        <p:blipFill>
          <a:blip r:embed="rId2"/>
          <a:stretch>
            <a:fillRect/>
          </a:stretch>
        </p:blipFill>
        <p:spPr>
          <a:xfrm>
            <a:off x="2716203" y="1813226"/>
            <a:ext cx="6533135" cy="4351338"/>
          </a:xfrm>
          <a:prstGeom prst="rect">
            <a:avLst/>
          </a:prstGeom>
        </p:spPr>
      </p:pic>
    </p:spTree>
    <p:extLst>
      <p:ext uri="{BB962C8B-B14F-4D97-AF65-F5344CB8AC3E}">
        <p14:creationId xmlns:p14="http://schemas.microsoft.com/office/powerpoint/2010/main" val="69295319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Immersive Analytics</a:t>
            </a:r>
          </a:p>
        </p:txBody>
      </p:sp>
      <p:sp>
        <p:nvSpPr>
          <p:cNvPr id="3" name="Text Placeholder 2"/>
          <p:cNvSpPr>
            <a:spLocks noGrp="1"/>
          </p:cNvSpPr>
          <p:nvPr>
            <p:ph type="body" idx="1"/>
          </p:nvPr>
        </p:nvSpPr>
        <p:spPr/>
        <p:txBody>
          <a:bodyPr/>
          <a:lstStyle/>
          <a:p>
            <a:r>
              <a:rPr lang="en-GB" dirty="0" smtClean="0"/>
              <a:t>Overview</a:t>
            </a:r>
            <a:endParaRPr lang="en-GB" dirty="0"/>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173336E-E515-4A9A-99FF-4F10673EAFA8}" type="slidenum">
              <a:rPr lang="en-GB" smtClean="0"/>
              <a:t>13</a:t>
            </a:fld>
            <a:endParaRPr lang="en-GB"/>
          </a:p>
        </p:txBody>
      </p:sp>
    </p:spTree>
    <p:extLst>
      <p:ext uri="{BB962C8B-B14F-4D97-AF65-F5344CB8AC3E}">
        <p14:creationId xmlns:p14="http://schemas.microsoft.com/office/powerpoint/2010/main" val="40093495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14</a:t>
            </a:fld>
            <a:endParaRPr lang="en-US" dirty="0"/>
          </a:p>
        </p:txBody>
      </p:sp>
      <p:sp>
        <p:nvSpPr>
          <p:cNvPr id="4" name="Title 3"/>
          <p:cNvSpPr>
            <a:spLocks noGrp="1"/>
          </p:cNvSpPr>
          <p:nvPr>
            <p:ph type="title"/>
          </p:nvPr>
        </p:nvSpPr>
        <p:spPr/>
        <p:txBody>
          <a:bodyPr>
            <a:normAutofit fontScale="90000"/>
          </a:bodyPr>
          <a:lstStyle/>
          <a:p>
            <a:r>
              <a:rPr lang="en-GB" b="1" dirty="0"/>
              <a:t>Immersive </a:t>
            </a:r>
            <a:r>
              <a:rPr lang="en-GB" b="1" dirty="0" smtClean="0"/>
              <a:t>Analytics</a:t>
            </a:r>
            <a:endParaRPr lang="en-GB" dirty="0"/>
          </a:p>
        </p:txBody>
      </p:sp>
      <p:sp>
        <p:nvSpPr>
          <p:cNvPr id="5" name="Content Placeholder 4"/>
          <p:cNvSpPr>
            <a:spLocks noGrp="1"/>
          </p:cNvSpPr>
          <p:nvPr>
            <p:ph idx="1"/>
          </p:nvPr>
        </p:nvSpPr>
        <p:spPr>
          <a:xfrm>
            <a:off x="650581" y="2156884"/>
            <a:ext cx="4531020" cy="3515784"/>
          </a:xfrm>
        </p:spPr>
        <p:txBody>
          <a:bodyPr/>
          <a:lstStyle/>
          <a:p>
            <a:pPr marL="285750" indent="-285750">
              <a:buFont typeface="Arial" panose="020B0604020202020204" pitchFamily="34" charset="0"/>
              <a:buChar char="•"/>
            </a:pPr>
            <a:r>
              <a:rPr lang="en-GB" dirty="0"/>
              <a:t>Advances in virtual and augmented reality to explore, discover, and analyze data.</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Deriving insights from data</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New display, input, and interaction techniques </a:t>
            </a:r>
          </a:p>
        </p:txBody>
      </p:sp>
      <p:pic>
        <p:nvPicPr>
          <p:cNvPr id="6" name="Picture 5"/>
          <p:cNvPicPr>
            <a:picLocks noChangeAspect="1"/>
          </p:cNvPicPr>
          <p:nvPr/>
        </p:nvPicPr>
        <p:blipFill>
          <a:blip r:embed="rId2"/>
          <a:stretch>
            <a:fillRect/>
          </a:stretch>
        </p:blipFill>
        <p:spPr>
          <a:xfrm>
            <a:off x="5350933" y="1858371"/>
            <a:ext cx="5722979" cy="3323229"/>
          </a:xfrm>
          <a:prstGeom prst="rect">
            <a:avLst/>
          </a:prstGeom>
        </p:spPr>
      </p:pic>
      <p:sp>
        <p:nvSpPr>
          <p:cNvPr id="7" name="Rectangle 6"/>
          <p:cNvSpPr/>
          <p:nvPr/>
        </p:nvSpPr>
        <p:spPr>
          <a:xfrm>
            <a:off x="6644787" y="5445184"/>
            <a:ext cx="3708451" cy="369332"/>
          </a:xfrm>
          <a:prstGeom prst="rect">
            <a:avLst/>
          </a:prstGeom>
        </p:spPr>
        <p:txBody>
          <a:bodyPr wrap="none">
            <a:spAutoFit/>
          </a:bodyPr>
          <a:lstStyle/>
          <a:p>
            <a:r>
              <a:rPr lang="en-GB" dirty="0">
                <a:hlinkClick r:id="rId3"/>
              </a:rPr>
              <a:t>https://sites.google.com/view/dxr-vis</a:t>
            </a:r>
            <a:endParaRPr lang="en-GB" dirty="0"/>
          </a:p>
        </p:txBody>
      </p:sp>
    </p:spTree>
    <p:extLst>
      <p:ext uri="{BB962C8B-B14F-4D97-AF65-F5344CB8AC3E}">
        <p14:creationId xmlns:p14="http://schemas.microsoft.com/office/powerpoint/2010/main" val="302336246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15</a:t>
            </a:fld>
            <a:endParaRPr lang="en-US" dirty="0"/>
          </a:p>
        </p:txBody>
      </p:sp>
      <p:sp>
        <p:nvSpPr>
          <p:cNvPr id="4" name="Title 3"/>
          <p:cNvSpPr>
            <a:spLocks noGrp="1"/>
          </p:cNvSpPr>
          <p:nvPr>
            <p:ph type="title"/>
          </p:nvPr>
        </p:nvSpPr>
        <p:spPr/>
        <p:txBody>
          <a:bodyPr>
            <a:normAutofit fontScale="90000"/>
          </a:bodyPr>
          <a:lstStyle/>
          <a:p>
            <a:r>
              <a:rPr lang="en-GB" b="1" dirty="0"/>
              <a:t>Immersive </a:t>
            </a:r>
            <a:r>
              <a:rPr lang="en-GB" b="1" dirty="0" smtClean="0"/>
              <a:t>Analytics</a:t>
            </a:r>
            <a:endParaRPr lang="en-GB" dirty="0"/>
          </a:p>
        </p:txBody>
      </p:sp>
      <p:sp>
        <p:nvSpPr>
          <p:cNvPr id="5" name="Content Placeholder 4"/>
          <p:cNvSpPr>
            <a:spLocks noGrp="1"/>
          </p:cNvSpPr>
          <p:nvPr>
            <p:ph idx="1"/>
          </p:nvPr>
        </p:nvSpPr>
        <p:spPr>
          <a:xfrm>
            <a:off x="650580" y="2156884"/>
            <a:ext cx="10820985" cy="501649"/>
          </a:xfrm>
        </p:spPr>
        <p:txBody>
          <a:bodyPr>
            <a:normAutofit/>
          </a:bodyPr>
          <a:lstStyle/>
          <a:p>
            <a:pPr marL="285750" indent="-285750">
              <a:buFont typeface="Arial" panose="020B0604020202020204" pitchFamily="34" charset="0"/>
              <a:buChar char="•"/>
            </a:pPr>
            <a:r>
              <a:rPr lang="en-GB" dirty="0"/>
              <a:t>Augmented Reality is designed to facilitate the collaborative analysis of multidimensional data. </a:t>
            </a:r>
          </a:p>
        </p:txBody>
      </p:sp>
      <p:pic>
        <p:nvPicPr>
          <p:cNvPr id="8" name="Picture 7"/>
          <p:cNvPicPr>
            <a:picLocks noChangeAspect="1"/>
          </p:cNvPicPr>
          <p:nvPr/>
        </p:nvPicPr>
        <p:blipFill>
          <a:blip r:embed="rId2"/>
          <a:stretch>
            <a:fillRect/>
          </a:stretch>
        </p:blipFill>
        <p:spPr>
          <a:xfrm>
            <a:off x="1605547" y="2580895"/>
            <a:ext cx="8335106" cy="3452325"/>
          </a:xfrm>
          <a:prstGeom prst="rect">
            <a:avLst/>
          </a:prstGeom>
        </p:spPr>
      </p:pic>
      <p:sp>
        <p:nvSpPr>
          <p:cNvPr id="6" name="Rectangle 5"/>
          <p:cNvSpPr/>
          <p:nvPr/>
        </p:nvSpPr>
        <p:spPr>
          <a:xfrm>
            <a:off x="3721488" y="6243175"/>
            <a:ext cx="4447727" cy="369332"/>
          </a:xfrm>
          <a:prstGeom prst="rect">
            <a:avLst/>
          </a:prstGeom>
        </p:spPr>
        <p:txBody>
          <a:bodyPr wrap="square">
            <a:spAutoFit/>
          </a:bodyPr>
          <a:lstStyle/>
          <a:p>
            <a:r>
              <a:rPr lang="en-GB" dirty="0">
                <a:hlinkClick r:id="rId3"/>
              </a:rPr>
              <a:t>http://www.immersiveanalyticssurvey.org</a:t>
            </a:r>
            <a:r>
              <a:rPr lang="en-GB" dirty="0" smtClean="0">
                <a:hlinkClick r:id="rId3"/>
              </a:rPr>
              <a:t>/</a:t>
            </a:r>
            <a:endParaRPr lang="en-GB" dirty="0" smtClean="0"/>
          </a:p>
        </p:txBody>
      </p:sp>
    </p:spTree>
    <p:extLst>
      <p:ext uri="{BB962C8B-B14F-4D97-AF65-F5344CB8AC3E}">
        <p14:creationId xmlns:p14="http://schemas.microsoft.com/office/powerpoint/2010/main" val="12238325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16</a:t>
            </a:fld>
            <a:endParaRPr lang="en-US" dirty="0"/>
          </a:p>
        </p:txBody>
      </p:sp>
      <p:sp>
        <p:nvSpPr>
          <p:cNvPr id="4" name="Title 3"/>
          <p:cNvSpPr>
            <a:spLocks noGrp="1"/>
          </p:cNvSpPr>
          <p:nvPr>
            <p:ph type="title"/>
          </p:nvPr>
        </p:nvSpPr>
        <p:spPr/>
        <p:txBody>
          <a:bodyPr>
            <a:normAutofit fontScale="90000"/>
          </a:bodyPr>
          <a:lstStyle/>
          <a:p>
            <a:r>
              <a:rPr lang="en-GB" b="1" dirty="0"/>
              <a:t>Immersive </a:t>
            </a:r>
            <a:r>
              <a:rPr lang="en-GB" b="1" dirty="0" smtClean="0"/>
              <a:t>Analytics</a:t>
            </a:r>
            <a:endParaRPr lang="en-GB" dirty="0"/>
          </a:p>
        </p:txBody>
      </p:sp>
      <p:sp>
        <p:nvSpPr>
          <p:cNvPr id="9" name="TextBox 8"/>
          <p:cNvSpPr txBox="1"/>
          <p:nvPr/>
        </p:nvSpPr>
        <p:spPr>
          <a:xfrm>
            <a:off x="9374587" y="6082974"/>
            <a:ext cx="1208745" cy="276999"/>
          </a:xfrm>
          <a:prstGeom prst="rect">
            <a:avLst/>
          </a:prstGeom>
          <a:noFill/>
        </p:spPr>
        <p:txBody>
          <a:bodyPr wrap="square" rtlCol="0">
            <a:spAutoFit/>
          </a:bodyPr>
          <a:lstStyle/>
          <a:p>
            <a:r>
              <a:rPr lang="en-GB" sz="1200" dirty="0" smtClean="0"/>
              <a:t>Source: [5]</a:t>
            </a:r>
            <a:endParaRPr lang="en-GB" sz="1200" dirty="0"/>
          </a:p>
        </p:txBody>
      </p:sp>
      <p:sp>
        <p:nvSpPr>
          <p:cNvPr id="10" name="Content Placeholder 2"/>
          <p:cNvSpPr>
            <a:spLocks noGrp="1"/>
          </p:cNvSpPr>
          <p:nvPr>
            <p:ph idx="1"/>
          </p:nvPr>
        </p:nvSpPr>
        <p:spPr>
          <a:xfrm>
            <a:off x="2353733" y="6026011"/>
            <a:ext cx="7020855" cy="620814"/>
          </a:xfrm>
        </p:spPr>
        <p:txBody>
          <a:bodyPr>
            <a:normAutofit/>
          </a:bodyPr>
          <a:lstStyle/>
          <a:p>
            <a:r>
              <a:rPr lang="en-GB" sz="1800" dirty="0"/>
              <a:t>DXR: A Toolkit for Building Immersive Data Visualizations</a:t>
            </a:r>
          </a:p>
        </p:txBody>
      </p:sp>
      <p:pic>
        <p:nvPicPr>
          <p:cNvPr id="11" name="Picture 10"/>
          <p:cNvPicPr>
            <a:picLocks noChangeAspect="1"/>
          </p:cNvPicPr>
          <p:nvPr/>
        </p:nvPicPr>
        <p:blipFill>
          <a:blip r:embed="rId2"/>
          <a:stretch>
            <a:fillRect/>
          </a:stretch>
        </p:blipFill>
        <p:spPr>
          <a:xfrm>
            <a:off x="2225642" y="1986238"/>
            <a:ext cx="7384184" cy="3871097"/>
          </a:xfrm>
          <a:prstGeom prst="rect">
            <a:avLst/>
          </a:prstGeom>
        </p:spPr>
      </p:pic>
    </p:spTree>
    <p:extLst>
      <p:ext uri="{BB962C8B-B14F-4D97-AF65-F5344CB8AC3E}">
        <p14:creationId xmlns:p14="http://schemas.microsoft.com/office/powerpoint/2010/main" val="61819511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Visual Computing for Medicine</a:t>
            </a:r>
          </a:p>
        </p:txBody>
      </p:sp>
      <p:sp>
        <p:nvSpPr>
          <p:cNvPr id="3" name="Text Placeholder 2"/>
          <p:cNvSpPr>
            <a:spLocks noGrp="1"/>
          </p:cNvSpPr>
          <p:nvPr>
            <p:ph type="body" idx="1"/>
          </p:nvPr>
        </p:nvSpPr>
        <p:spPr/>
        <p:txBody>
          <a:bodyPr/>
          <a:lstStyle/>
          <a:p>
            <a:r>
              <a:rPr lang="en-GB" dirty="0" smtClean="0"/>
              <a:t>Overview</a:t>
            </a:r>
            <a:endParaRPr lang="en-GB" dirty="0"/>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173336E-E515-4A9A-99FF-4F10673EAFA8}" type="slidenum">
              <a:rPr lang="en-GB" smtClean="0"/>
              <a:t>17</a:t>
            </a:fld>
            <a:endParaRPr lang="en-GB"/>
          </a:p>
        </p:txBody>
      </p:sp>
    </p:spTree>
    <p:extLst>
      <p:ext uri="{BB962C8B-B14F-4D97-AF65-F5344CB8AC3E}">
        <p14:creationId xmlns:p14="http://schemas.microsoft.com/office/powerpoint/2010/main" val="37231457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18</a:t>
            </a:fld>
            <a:endParaRPr lang="en-US" dirty="0"/>
          </a:p>
        </p:txBody>
      </p:sp>
      <p:sp>
        <p:nvSpPr>
          <p:cNvPr id="4" name="Title 3"/>
          <p:cNvSpPr>
            <a:spLocks noGrp="1"/>
          </p:cNvSpPr>
          <p:nvPr>
            <p:ph type="title"/>
          </p:nvPr>
        </p:nvSpPr>
        <p:spPr/>
        <p:txBody>
          <a:bodyPr>
            <a:normAutofit fontScale="90000"/>
          </a:bodyPr>
          <a:lstStyle/>
          <a:p>
            <a:r>
              <a:rPr lang="en-GB" b="1" dirty="0"/>
              <a:t>Visual Computing for Medicine</a:t>
            </a:r>
            <a:endParaRPr lang="en-GB" dirty="0"/>
          </a:p>
        </p:txBody>
      </p:sp>
      <p:sp>
        <p:nvSpPr>
          <p:cNvPr id="5" name="Content Placeholder 4"/>
          <p:cNvSpPr>
            <a:spLocks noGrp="1"/>
          </p:cNvSpPr>
          <p:nvPr>
            <p:ph idx="1"/>
          </p:nvPr>
        </p:nvSpPr>
        <p:spPr>
          <a:xfrm>
            <a:off x="650580" y="2156884"/>
            <a:ext cx="10474619" cy="3515784"/>
          </a:xfrm>
        </p:spPr>
        <p:txBody>
          <a:bodyPr/>
          <a:lstStyle/>
          <a:p>
            <a:pPr marL="285750" indent="-285750">
              <a:buFont typeface="Arial" panose="020B0604020202020204" pitchFamily="34" charset="0"/>
              <a:buChar char="•"/>
            </a:pPr>
            <a:r>
              <a:rPr lang="en-GB" dirty="0"/>
              <a:t>Medical Visualization is a special area of Scientific Visualization.</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Scientific visualization deals primarily with the visualization, exploration, and analysis of datasets arising from measurements or simulation of real world phenomena.</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The underlying datasets of scientific visualizations are often very large, which makes it necessary to consider the efficiency and hence the time and space complexity of </a:t>
            </a:r>
            <a:r>
              <a:rPr lang="en-GB" dirty="0" smtClean="0"/>
              <a:t>algorithms.</a:t>
            </a:r>
            <a:endParaRPr lang="en-GB" dirty="0"/>
          </a:p>
        </p:txBody>
      </p:sp>
    </p:spTree>
    <p:extLst>
      <p:ext uri="{BB962C8B-B14F-4D97-AF65-F5344CB8AC3E}">
        <p14:creationId xmlns:p14="http://schemas.microsoft.com/office/powerpoint/2010/main" val="11804574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19</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GB" dirty="0"/>
              <a:t>Scientific </a:t>
            </a:r>
            <a:r>
              <a:rPr lang="en-GB" dirty="0" smtClean="0"/>
              <a:t>visualization</a:t>
            </a:r>
            <a:endParaRPr lang="en-GB" dirty="0"/>
          </a:p>
        </p:txBody>
      </p:sp>
      <p:pic>
        <p:nvPicPr>
          <p:cNvPr id="6" name="Picture 5"/>
          <p:cNvPicPr>
            <a:picLocks noChangeAspect="1"/>
          </p:cNvPicPr>
          <p:nvPr/>
        </p:nvPicPr>
        <p:blipFill>
          <a:blip r:embed="rId2"/>
          <a:stretch>
            <a:fillRect/>
          </a:stretch>
        </p:blipFill>
        <p:spPr>
          <a:xfrm>
            <a:off x="2799588" y="4319251"/>
            <a:ext cx="4141256" cy="1975606"/>
          </a:xfrm>
          <a:prstGeom prst="rect">
            <a:avLst/>
          </a:prstGeom>
        </p:spPr>
      </p:pic>
      <p:pic>
        <p:nvPicPr>
          <p:cNvPr id="7" name="Picture 6"/>
          <p:cNvPicPr>
            <a:picLocks noChangeAspect="1"/>
          </p:cNvPicPr>
          <p:nvPr/>
        </p:nvPicPr>
        <p:blipFill>
          <a:blip r:embed="rId3"/>
          <a:stretch>
            <a:fillRect/>
          </a:stretch>
        </p:blipFill>
        <p:spPr>
          <a:xfrm>
            <a:off x="7518400" y="2145080"/>
            <a:ext cx="3699166" cy="3161974"/>
          </a:xfrm>
          <a:prstGeom prst="rect">
            <a:avLst/>
          </a:prstGeom>
        </p:spPr>
      </p:pic>
      <p:pic>
        <p:nvPicPr>
          <p:cNvPr id="8" name="Picture 7"/>
          <p:cNvPicPr>
            <a:picLocks noChangeAspect="1"/>
          </p:cNvPicPr>
          <p:nvPr/>
        </p:nvPicPr>
        <p:blipFill>
          <a:blip r:embed="rId4"/>
          <a:stretch>
            <a:fillRect/>
          </a:stretch>
        </p:blipFill>
        <p:spPr>
          <a:xfrm>
            <a:off x="869840" y="2145080"/>
            <a:ext cx="4181494" cy="2027486"/>
          </a:xfrm>
          <a:prstGeom prst="rect">
            <a:avLst/>
          </a:prstGeom>
        </p:spPr>
      </p:pic>
    </p:spTree>
    <p:extLst>
      <p:ext uri="{BB962C8B-B14F-4D97-AF65-F5344CB8AC3E}">
        <p14:creationId xmlns:p14="http://schemas.microsoft.com/office/powerpoint/2010/main" val="228957173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Marcador de Posição do Texto 7"/>
          <p:cNvSpPr>
            <a:spLocks noGrp="1"/>
          </p:cNvSpPr>
          <p:nvPr>
            <p:ph type="body" sz="quarter" idx="14"/>
          </p:nvPr>
        </p:nvSpPr>
        <p:spPr/>
        <p:txBody>
          <a:bodyPr/>
          <a:lstStyle/>
          <a:p>
            <a:r>
              <a:rPr lang="pt-PT" dirty="0" smtClean="0"/>
              <a:t>Outline</a:t>
            </a:r>
            <a:endParaRPr lang="pt-PT" dirty="0"/>
          </a:p>
        </p:txBody>
      </p:sp>
      <p:sp>
        <p:nvSpPr>
          <p:cNvPr id="2" name="Marcador de Posição do Número do Diapositivo 1"/>
          <p:cNvSpPr>
            <a:spLocks noGrp="1"/>
          </p:cNvSpPr>
          <p:nvPr>
            <p:ph type="sldNum" sz="quarter" idx="12"/>
          </p:nvPr>
        </p:nvSpPr>
        <p:spPr/>
        <p:txBody>
          <a:bodyPr/>
          <a:lstStyle/>
          <a:p>
            <a:fld id="{FCEE2C88-6C8F-484D-AF69-578F576B1F44}" type="slidenum">
              <a:rPr lang="en-US" smtClean="0"/>
              <a:pPr/>
              <a:t>2</a:t>
            </a:fld>
            <a:endParaRPr lang="en-US" dirty="0"/>
          </a:p>
        </p:txBody>
      </p:sp>
      <p:sp>
        <p:nvSpPr>
          <p:cNvPr id="11" name="Text Placeholder 32"/>
          <p:cNvSpPr txBox="1">
            <a:spLocks/>
          </p:cNvSpPr>
          <p:nvPr/>
        </p:nvSpPr>
        <p:spPr>
          <a:xfrm>
            <a:off x="1465134" y="1845997"/>
            <a:ext cx="3895156" cy="73602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en-US" sz="1100" dirty="0" smtClean="0">
                <a:solidFill>
                  <a:schemeClr val="tx2"/>
                </a:solidFill>
                <a:latin typeface="Roboto Light" panose="02000000000000000000" pitchFamily="2" charset="0"/>
                <a:ea typeface="Roboto Light" panose="02000000000000000000" pitchFamily="2" charset="0"/>
              </a:rPr>
              <a:t>Visual Computing and its main goal.</a:t>
            </a:r>
            <a:endParaRPr lang="en-US" sz="1100" dirty="0">
              <a:solidFill>
                <a:schemeClr val="tx2"/>
              </a:solidFill>
              <a:latin typeface="+mn-lt"/>
            </a:endParaRPr>
          </a:p>
        </p:txBody>
      </p:sp>
      <p:sp>
        <p:nvSpPr>
          <p:cNvPr id="12" name="Text Placeholder 33"/>
          <p:cNvSpPr txBox="1">
            <a:spLocks/>
          </p:cNvSpPr>
          <p:nvPr/>
        </p:nvSpPr>
        <p:spPr>
          <a:xfrm>
            <a:off x="1457114" y="1599281"/>
            <a:ext cx="3895154" cy="18675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AU" sz="1400" dirty="0" smtClean="0">
                <a:solidFill>
                  <a:schemeClr val="accent6"/>
                </a:solidFill>
                <a:latin typeface="+mj-lt"/>
              </a:rPr>
              <a:t>Introduction</a:t>
            </a:r>
            <a:endParaRPr lang="en-AU" sz="1400" dirty="0">
              <a:solidFill>
                <a:schemeClr val="accent6"/>
              </a:solidFill>
              <a:latin typeface="+mj-lt"/>
            </a:endParaRPr>
          </a:p>
        </p:txBody>
      </p:sp>
      <p:sp>
        <p:nvSpPr>
          <p:cNvPr id="13" name="Text Placeholder 32"/>
          <p:cNvSpPr txBox="1">
            <a:spLocks/>
          </p:cNvSpPr>
          <p:nvPr/>
        </p:nvSpPr>
        <p:spPr>
          <a:xfrm>
            <a:off x="1465134" y="2723298"/>
            <a:ext cx="3895156" cy="73602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en-US" sz="1100" dirty="0" smtClean="0">
                <a:solidFill>
                  <a:schemeClr val="tx2"/>
                </a:solidFill>
                <a:latin typeface="Roboto Light" panose="02000000000000000000" pitchFamily="2" charset="0"/>
                <a:ea typeface="Roboto Light" panose="02000000000000000000" pitchFamily="2" charset="0"/>
              </a:rPr>
              <a:t>Visual Computing as enabling technology for the industrial sector, Solutions, main Technologies.</a:t>
            </a:r>
            <a:endParaRPr lang="en-US" sz="1100" dirty="0">
              <a:solidFill>
                <a:schemeClr val="tx2"/>
              </a:solidFill>
              <a:latin typeface="+mn-lt"/>
            </a:endParaRPr>
          </a:p>
        </p:txBody>
      </p:sp>
      <p:sp>
        <p:nvSpPr>
          <p:cNvPr id="14" name="Text Placeholder 33"/>
          <p:cNvSpPr txBox="1">
            <a:spLocks/>
          </p:cNvSpPr>
          <p:nvPr/>
        </p:nvSpPr>
        <p:spPr>
          <a:xfrm>
            <a:off x="1465136" y="2476582"/>
            <a:ext cx="3895154" cy="18675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AU" sz="1400" dirty="0" smtClean="0">
                <a:solidFill>
                  <a:schemeClr val="accent6"/>
                </a:solidFill>
                <a:latin typeface="+mj-lt"/>
              </a:rPr>
              <a:t>Visual Computing for the Industry 4.0</a:t>
            </a:r>
            <a:endParaRPr lang="en-AU" sz="1400" dirty="0">
              <a:solidFill>
                <a:schemeClr val="accent6"/>
              </a:solidFill>
              <a:latin typeface="+mj-lt"/>
            </a:endParaRPr>
          </a:p>
        </p:txBody>
      </p:sp>
      <p:sp>
        <p:nvSpPr>
          <p:cNvPr id="15" name="Oval 14"/>
          <p:cNvSpPr>
            <a:spLocks noChangeAspect="1"/>
          </p:cNvSpPr>
          <p:nvPr/>
        </p:nvSpPr>
        <p:spPr>
          <a:xfrm>
            <a:off x="754312" y="1596689"/>
            <a:ext cx="551992" cy="55199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smtClean="0">
                <a:solidFill>
                  <a:schemeClr val="bg1"/>
                </a:solidFill>
                <a:latin typeface="FontAwesome" pitchFamily="2" charset="0"/>
              </a:rPr>
              <a:t></a:t>
            </a:r>
            <a:endParaRPr lang="en-US" dirty="0">
              <a:solidFill>
                <a:schemeClr val="bg1"/>
              </a:solidFill>
              <a:latin typeface="FontAwesome" pitchFamily="2" charset="0"/>
            </a:endParaRPr>
          </a:p>
        </p:txBody>
      </p:sp>
      <p:sp>
        <p:nvSpPr>
          <p:cNvPr id="16" name="Oval 15"/>
          <p:cNvSpPr>
            <a:spLocks noChangeAspect="1"/>
          </p:cNvSpPr>
          <p:nvPr/>
        </p:nvSpPr>
        <p:spPr>
          <a:xfrm>
            <a:off x="754312" y="2463485"/>
            <a:ext cx="551992" cy="55199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AU" dirty="0" smtClean="0">
                <a:solidFill>
                  <a:schemeClr val="bg1"/>
                </a:solidFill>
                <a:latin typeface="FontAwesome" pitchFamily="2" charset="0"/>
              </a:rPr>
              <a:t></a:t>
            </a:r>
            <a:endParaRPr lang="en-AU" dirty="0">
              <a:solidFill>
                <a:schemeClr val="bg1"/>
              </a:solidFill>
              <a:latin typeface="FontAwesome" pitchFamily="2" charset="0"/>
            </a:endParaRPr>
          </a:p>
        </p:txBody>
      </p:sp>
      <p:sp>
        <p:nvSpPr>
          <p:cNvPr id="19" name="Text Placeholder 32"/>
          <p:cNvSpPr txBox="1">
            <a:spLocks/>
          </p:cNvSpPr>
          <p:nvPr/>
        </p:nvSpPr>
        <p:spPr>
          <a:xfrm>
            <a:off x="1473153" y="3705427"/>
            <a:ext cx="3895156" cy="73602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en-US" sz="1100" dirty="0" smtClean="0">
                <a:solidFill>
                  <a:schemeClr val="tx2"/>
                </a:solidFill>
                <a:latin typeface="Roboto Light" panose="02000000000000000000" pitchFamily="2" charset="0"/>
                <a:ea typeface="Roboto Light" panose="02000000000000000000" pitchFamily="2" charset="0"/>
              </a:rPr>
              <a:t>Recent advancements and research trends.</a:t>
            </a:r>
            <a:endParaRPr lang="en-US" sz="1100" dirty="0">
              <a:solidFill>
                <a:schemeClr val="tx2"/>
              </a:solidFill>
              <a:latin typeface="+mn-lt"/>
            </a:endParaRPr>
          </a:p>
        </p:txBody>
      </p:sp>
      <p:sp>
        <p:nvSpPr>
          <p:cNvPr id="20" name="Text Placeholder 33"/>
          <p:cNvSpPr txBox="1">
            <a:spLocks/>
          </p:cNvSpPr>
          <p:nvPr/>
        </p:nvSpPr>
        <p:spPr>
          <a:xfrm>
            <a:off x="1473155" y="3458711"/>
            <a:ext cx="3895154" cy="18675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AU" sz="1400" dirty="0" smtClean="0">
                <a:solidFill>
                  <a:schemeClr val="accent6"/>
                </a:solidFill>
                <a:latin typeface="+mj-lt"/>
              </a:rPr>
              <a:t>Immersive Analytics</a:t>
            </a:r>
            <a:endParaRPr lang="en-AU" sz="1400" dirty="0">
              <a:solidFill>
                <a:schemeClr val="accent6"/>
              </a:solidFill>
              <a:latin typeface="+mj-lt"/>
            </a:endParaRPr>
          </a:p>
        </p:txBody>
      </p:sp>
      <p:sp>
        <p:nvSpPr>
          <p:cNvPr id="21" name="Oval 20"/>
          <p:cNvSpPr>
            <a:spLocks noChangeAspect="1"/>
          </p:cNvSpPr>
          <p:nvPr/>
        </p:nvSpPr>
        <p:spPr>
          <a:xfrm>
            <a:off x="762331" y="3413530"/>
            <a:ext cx="551992" cy="55199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AU" dirty="0" smtClean="0">
                <a:solidFill>
                  <a:schemeClr val="bg1"/>
                </a:solidFill>
                <a:latin typeface="FontAwesome" pitchFamily="2" charset="0"/>
              </a:rPr>
              <a:t></a:t>
            </a:r>
            <a:endParaRPr lang="en-AU" dirty="0">
              <a:solidFill>
                <a:schemeClr val="bg1"/>
              </a:solidFill>
              <a:latin typeface="FontAwesome" pitchFamily="2" charset="0"/>
            </a:endParaRPr>
          </a:p>
        </p:txBody>
      </p:sp>
      <p:sp>
        <p:nvSpPr>
          <p:cNvPr id="22" name="Text Placeholder 32"/>
          <p:cNvSpPr txBox="1">
            <a:spLocks/>
          </p:cNvSpPr>
          <p:nvPr/>
        </p:nvSpPr>
        <p:spPr>
          <a:xfrm>
            <a:off x="1457114" y="4508432"/>
            <a:ext cx="3895156" cy="73602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en-US" sz="1100" dirty="0" smtClean="0">
                <a:solidFill>
                  <a:schemeClr val="tx2"/>
                </a:solidFill>
                <a:latin typeface="Roboto Light" panose="02000000000000000000" pitchFamily="2" charset="0"/>
                <a:ea typeface="Roboto Light" panose="02000000000000000000" pitchFamily="2" charset="0"/>
              </a:rPr>
              <a:t>Visualization in Medicine, Medical Imaging Modalities, Medical Image processing, Visual Computing Technologies for Medicine, Usages and Case Studies.</a:t>
            </a:r>
            <a:endParaRPr lang="en-US" sz="1100" dirty="0">
              <a:solidFill>
                <a:schemeClr val="tx2"/>
              </a:solidFill>
              <a:latin typeface="+mn-lt"/>
            </a:endParaRPr>
          </a:p>
        </p:txBody>
      </p:sp>
      <p:sp>
        <p:nvSpPr>
          <p:cNvPr id="23" name="Text Placeholder 33"/>
          <p:cNvSpPr txBox="1">
            <a:spLocks/>
          </p:cNvSpPr>
          <p:nvPr/>
        </p:nvSpPr>
        <p:spPr>
          <a:xfrm>
            <a:off x="1457116" y="4261716"/>
            <a:ext cx="3895154" cy="18675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AU" sz="1400" dirty="0" smtClean="0">
                <a:solidFill>
                  <a:schemeClr val="accent6"/>
                </a:solidFill>
                <a:latin typeface="+mj-lt"/>
              </a:rPr>
              <a:t>Visual Computing for Medicine</a:t>
            </a:r>
            <a:endParaRPr lang="en-AU" sz="1400" dirty="0">
              <a:solidFill>
                <a:schemeClr val="accent6"/>
              </a:solidFill>
              <a:latin typeface="+mj-lt"/>
            </a:endParaRPr>
          </a:p>
        </p:txBody>
      </p:sp>
      <p:sp>
        <p:nvSpPr>
          <p:cNvPr id="24" name="Oval 23"/>
          <p:cNvSpPr>
            <a:spLocks noChangeAspect="1"/>
          </p:cNvSpPr>
          <p:nvPr/>
        </p:nvSpPr>
        <p:spPr>
          <a:xfrm>
            <a:off x="746292" y="4248619"/>
            <a:ext cx="551992" cy="55199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AU" dirty="0" smtClean="0">
                <a:solidFill>
                  <a:schemeClr val="bg1"/>
                </a:solidFill>
                <a:latin typeface="FontAwesome" pitchFamily="2" charset="0"/>
              </a:rPr>
              <a:t></a:t>
            </a:r>
            <a:endParaRPr lang="en-AU" dirty="0">
              <a:solidFill>
                <a:schemeClr val="bg1"/>
              </a:solidFill>
              <a:latin typeface="FontAwesome" pitchFamily="2" charset="0"/>
            </a:endParaRPr>
          </a:p>
        </p:txBody>
      </p:sp>
      <p:sp>
        <p:nvSpPr>
          <p:cNvPr id="26" name="Text Placeholder 32"/>
          <p:cNvSpPr txBox="1">
            <a:spLocks/>
          </p:cNvSpPr>
          <p:nvPr/>
        </p:nvSpPr>
        <p:spPr>
          <a:xfrm>
            <a:off x="1457114" y="5642966"/>
            <a:ext cx="3895156" cy="73602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en-US" sz="1100" dirty="0" smtClean="0">
                <a:solidFill>
                  <a:schemeClr val="tx2"/>
                </a:solidFill>
                <a:latin typeface="Roboto Light" panose="02000000000000000000" pitchFamily="2" charset="0"/>
                <a:ea typeface="Roboto Light" panose="02000000000000000000" pitchFamily="2" charset="0"/>
              </a:rPr>
              <a:t>Definition, Motivations, Market Analysis, Video Processing techniques, Solutions and Applications.</a:t>
            </a:r>
            <a:endParaRPr lang="en-US" sz="1100" dirty="0">
              <a:solidFill>
                <a:schemeClr val="tx2"/>
              </a:solidFill>
              <a:latin typeface="+mn-lt"/>
            </a:endParaRPr>
          </a:p>
        </p:txBody>
      </p:sp>
      <p:sp>
        <p:nvSpPr>
          <p:cNvPr id="27" name="Text Placeholder 33"/>
          <p:cNvSpPr txBox="1">
            <a:spLocks/>
          </p:cNvSpPr>
          <p:nvPr/>
        </p:nvSpPr>
        <p:spPr>
          <a:xfrm>
            <a:off x="1457116" y="5396250"/>
            <a:ext cx="3895154" cy="18675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AU" sz="1400" dirty="0" smtClean="0">
                <a:solidFill>
                  <a:schemeClr val="accent6"/>
                </a:solidFill>
                <a:latin typeface="+mj-lt"/>
              </a:rPr>
              <a:t>Video Analytics</a:t>
            </a:r>
            <a:endParaRPr lang="en-AU" sz="1400" dirty="0">
              <a:solidFill>
                <a:schemeClr val="accent6"/>
              </a:solidFill>
              <a:latin typeface="+mj-lt"/>
            </a:endParaRPr>
          </a:p>
        </p:txBody>
      </p:sp>
      <p:sp>
        <p:nvSpPr>
          <p:cNvPr id="28" name="Oval 27"/>
          <p:cNvSpPr>
            <a:spLocks noChangeAspect="1"/>
          </p:cNvSpPr>
          <p:nvPr/>
        </p:nvSpPr>
        <p:spPr>
          <a:xfrm>
            <a:off x="746292" y="5383153"/>
            <a:ext cx="551992" cy="55199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AU" dirty="0" smtClean="0">
                <a:solidFill>
                  <a:schemeClr val="bg1"/>
                </a:solidFill>
                <a:latin typeface="FontAwesome" pitchFamily="2" charset="0"/>
              </a:rPr>
              <a:t></a:t>
            </a:r>
            <a:endParaRPr lang="en-AU" dirty="0">
              <a:solidFill>
                <a:schemeClr val="bg1"/>
              </a:solidFill>
              <a:latin typeface="FontAwesome" pitchFamily="2" charset="0"/>
            </a:endParaRPr>
          </a:p>
        </p:txBody>
      </p:sp>
    </p:spTree>
    <p:extLst>
      <p:ext uri="{BB962C8B-B14F-4D97-AF65-F5344CB8AC3E}">
        <p14:creationId xmlns:p14="http://schemas.microsoft.com/office/powerpoint/2010/main" val="253086267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20</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a:t>
            </a:r>
            <a:r>
              <a:rPr lang="en-GB" b="1" dirty="0"/>
              <a:t>- </a:t>
            </a:r>
            <a:r>
              <a:rPr lang="en-GB" dirty="0"/>
              <a:t>Scientific visualization</a:t>
            </a:r>
          </a:p>
        </p:txBody>
      </p:sp>
      <p:sp>
        <p:nvSpPr>
          <p:cNvPr id="5" name="Content Placeholder 4"/>
          <p:cNvSpPr>
            <a:spLocks noGrp="1"/>
          </p:cNvSpPr>
          <p:nvPr>
            <p:ph idx="1"/>
          </p:nvPr>
        </p:nvSpPr>
        <p:spPr>
          <a:xfrm>
            <a:off x="650580" y="2156884"/>
            <a:ext cx="10474619" cy="3515784"/>
          </a:xfrm>
        </p:spPr>
        <p:txBody>
          <a:bodyPr/>
          <a:lstStyle/>
          <a:p>
            <a:pPr marL="285750" indent="-285750">
              <a:buFont typeface="Arial" panose="020B0604020202020204" pitchFamily="34" charset="0"/>
              <a:buChar char="•"/>
            </a:pPr>
            <a:r>
              <a:rPr lang="en-GB" dirty="0"/>
              <a:t>Goals of scientific visualization are:</a:t>
            </a:r>
          </a:p>
          <a:p>
            <a:pPr marL="971516" lvl="1" indent="-285750"/>
            <a:r>
              <a:rPr lang="en-GB" dirty="0"/>
              <a:t>To explore data (undirected search without a specific hypothesis).</a:t>
            </a:r>
          </a:p>
          <a:p>
            <a:pPr marL="971516" lvl="1" indent="-285750"/>
            <a:r>
              <a:rPr lang="en-GB" dirty="0"/>
              <a:t>To test a hypothesis based on measurements or simulations and their visualization.</a:t>
            </a:r>
          </a:p>
          <a:p>
            <a:pPr marL="971516" lvl="1" indent="-285750"/>
            <a:r>
              <a:rPr lang="en-GB" dirty="0"/>
              <a:t>The presentation of results.</a:t>
            </a:r>
          </a:p>
          <a:p>
            <a:pPr marL="285750" indent="-285750">
              <a:buFont typeface="Arial" panose="020B0604020202020204" pitchFamily="34" charset="0"/>
              <a:buChar char="•"/>
            </a:pPr>
            <a:r>
              <a:rPr lang="en-GB" dirty="0"/>
              <a:t>Example:</a:t>
            </a:r>
          </a:p>
          <a:p>
            <a:pPr marL="971516" lvl="1" indent="-285750"/>
            <a:r>
              <a:rPr lang="en-GB" dirty="0"/>
              <a:t>Computer support, in particular image processing, quantitative image analysis, and visualization, may improve the radiologist’s diagnosis.</a:t>
            </a:r>
          </a:p>
          <a:p>
            <a:pPr marL="971516" lvl="1" indent="-285750"/>
            <a:r>
              <a:rPr lang="en-GB" dirty="0"/>
              <a:t>The </a:t>
            </a:r>
            <a:r>
              <a:rPr lang="en-GB" dirty="0" smtClean="0"/>
              <a:t>ultimate </a:t>
            </a:r>
            <a:r>
              <a:rPr lang="en-GB" dirty="0"/>
              <a:t>goal of such visualizations and the attached report is to support treatment </a:t>
            </a:r>
            <a:r>
              <a:rPr lang="en-GB" dirty="0" smtClean="0"/>
              <a:t>decisions.</a:t>
            </a:r>
            <a:endParaRPr lang="en-GB" dirty="0"/>
          </a:p>
        </p:txBody>
      </p:sp>
    </p:spTree>
    <p:extLst>
      <p:ext uri="{BB962C8B-B14F-4D97-AF65-F5344CB8AC3E}">
        <p14:creationId xmlns:p14="http://schemas.microsoft.com/office/powerpoint/2010/main" val="231786619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21</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a:t>
            </a:r>
            <a:r>
              <a:rPr lang="en-GB" b="1" dirty="0"/>
              <a:t>- </a:t>
            </a:r>
            <a:r>
              <a:rPr lang="en-GB" dirty="0"/>
              <a:t>Scientific visualization</a:t>
            </a:r>
          </a:p>
        </p:txBody>
      </p:sp>
      <p:sp>
        <p:nvSpPr>
          <p:cNvPr id="5" name="Content Placeholder 4"/>
          <p:cNvSpPr>
            <a:spLocks noGrp="1"/>
          </p:cNvSpPr>
          <p:nvPr>
            <p:ph idx="1"/>
          </p:nvPr>
        </p:nvSpPr>
        <p:spPr>
          <a:xfrm>
            <a:off x="650580" y="2156884"/>
            <a:ext cx="10474619" cy="3515784"/>
          </a:xfrm>
        </p:spPr>
        <p:txBody>
          <a:bodyPr/>
          <a:lstStyle/>
          <a:p>
            <a:pPr marL="285750" indent="-285750">
              <a:buFont typeface="Arial" panose="020B0604020202020204" pitchFamily="34" charset="0"/>
              <a:buChar char="•"/>
            </a:pPr>
            <a:r>
              <a:rPr lang="en-GB" dirty="0"/>
              <a:t>Thus,</a:t>
            </a:r>
          </a:p>
          <a:p>
            <a:pPr marL="971516" lvl="1" indent="-285750"/>
            <a:r>
              <a:rPr lang="en-GB" dirty="0"/>
              <a:t>It is essential to understand what kind of “insight” particular users want to </a:t>
            </a:r>
            <a:r>
              <a:rPr lang="en-GB" dirty="0" smtClean="0"/>
              <a:t>achieve.</a:t>
            </a:r>
            <a:endParaRPr lang="en-GB" dirty="0"/>
          </a:p>
          <a:p>
            <a:pPr marL="971516" lvl="1" indent="-285750"/>
            <a:r>
              <a:rPr lang="en-GB" dirty="0"/>
              <a:t>Another consequence is that interaction plays a crucial role in the design of medical visualization systems.</a:t>
            </a:r>
          </a:p>
          <a:p>
            <a:pPr marL="971516" lvl="1" indent="-285750"/>
            <a:r>
              <a:rPr lang="en-GB" dirty="0"/>
              <a:t>Interaction should support the user in navigating within the data:</a:t>
            </a:r>
          </a:p>
          <a:p>
            <a:pPr marL="1428692" lvl="2" indent="-285750"/>
            <a:r>
              <a:rPr lang="en-GB" dirty="0"/>
              <a:t>Selecting relevant portions during </a:t>
            </a:r>
            <a:r>
              <a:rPr lang="en-GB" dirty="0" smtClean="0"/>
              <a:t>exploration.</a:t>
            </a:r>
            <a:endParaRPr lang="en-GB" dirty="0"/>
          </a:p>
          <a:p>
            <a:pPr marL="1428692" lvl="2" indent="-285750"/>
            <a:r>
              <a:rPr lang="en-GB" dirty="0"/>
              <a:t>Comparing data from different regions or different </a:t>
            </a:r>
            <a:r>
              <a:rPr lang="en-GB" dirty="0" smtClean="0"/>
              <a:t>datasets.</a:t>
            </a:r>
            <a:endParaRPr lang="en-GB" dirty="0"/>
          </a:p>
          <a:p>
            <a:pPr marL="1428692" lvl="2" indent="-285750"/>
            <a:r>
              <a:rPr lang="en-GB" dirty="0"/>
              <a:t>Adjusting and fine-tuning of visualization parameters that define after all the optical properties observable by a human.</a:t>
            </a:r>
          </a:p>
        </p:txBody>
      </p:sp>
    </p:spTree>
    <p:extLst>
      <p:ext uri="{BB962C8B-B14F-4D97-AF65-F5344CB8AC3E}">
        <p14:creationId xmlns:p14="http://schemas.microsoft.com/office/powerpoint/2010/main" val="65469762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22</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GB" dirty="0" smtClean="0"/>
              <a:t>Medical Imaging</a:t>
            </a:r>
            <a:endParaRPr lang="en-GB" dirty="0"/>
          </a:p>
        </p:txBody>
      </p:sp>
      <p:sp>
        <p:nvSpPr>
          <p:cNvPr id="5" name="Content Placeholder 4"/>
          <p:cNvSpPr>
            <a:spLocks noGrp="1"/>
          </p:cNvSpPr>
          <p:nvPr>
            <p:ph idx="1"/>
          </p:nvPr>
        </p:nvSpPr>
        <p:spPr>
          <a:xfrm>
            <a:off x="650580" y="2156884"/>
            <a:ext cx="10474619" cy="3515784"/>
          </a:xfrm>
        </p:spPr>
        <p:txBody>
          <a:bodyPr/>
          <a:lstStyle/>
          <a:p>
            <a:pPr marL="285750" indent="-285750">
              <a:buFont typeface="Arial" panose="020B0604020202020204" pitchFamily="34" charset="0"/>
              <a:buChar char="•"/>
            </a:pPr>
            <a:r>
              <a:rPr lang="en-GB" dirty="0"/>
              <a:t>Medical image data are acquired for different purposes, such as diagnosis, therapy planning, intraoperative navigation, and postoperative </a:t>
            </a:r>
            <a:r>
              <a:rPr lang="en-GB" dirty="0" smtClean="0"/>
              <a:t>monitoring.</a:t>
            </a: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The most important and widespread use of medical image data is for </a:t>
            </a:r>
            <a:r>
              <a:rPr lang="en-GB" dirty="0" smtClean="0"/>
              <a:t>diagnostics.</a:t>
            </a:r>
            <a:endParaRPr lang="en-GB" dirty="0"/>
          </a:p>
        </p:txBody>
      </p:sp>
    </p:spTree>
    <p:extLst>
      <p:ext uri="{BB962C8B-B14F-4D97-AF65-F5344CB8AC3E}">
        <p14:creationId xmlns:p14="http://schemas.microsoft.com/office/powerpoint/2010/main" val="9471058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23</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GB" dirty="0" smtClean="0"/>
              <a:t>Medical Imaging Modalities</a:t>
            </a:r>
            <a:endParaRPr lang="en-GB" dirty="0"/>
          </a:p>
        </p:txBody>
      </p:sp>
      <p:sp>
        <p:nvSpPr>
          <p:cNvPr id="5" name="Content Placeholder 4"/>
          <p:cNvSpPr>
            <a:spLocks noGrp="1"/>
          </p:cNvSpPr>
          <p:nvPr>
            <p:ph idx="1"/>
          </p:nvPr>
        </p:nvSpPr>
        <p:spPr>
          <a:xfrm>
            <a:off x="650580" y="2156884"/>
            <a:ext cx="10474619" cy="3515784"/>
          </a:xfrm>
        </p:spPr>
        <p:txBody>
          <a:bodyPr/>
          <a:lstStyle/>
          <a:p>
            <a:pPr marL="285750" indent="-285750">
              <a:buFont typeface="Arial" panose="020B0604020202020204" pitchFamily="34" charset="0"/>
              <a:buChar char="•"/>
            </a:pPr>
            <a:r>
              <a:rPr lang="en-GB" dirty="0"/>
              <a:t>Major requirements that guide the selection of imaging modalities in practice:</a:t>
            </a:r>
          </a:p>
          <a:p>
            <a:pPr marL="971516" lvl="1" indent="-285750"/>
            <a:r>
              <a:rPr lang="en-GB" dirty="0"/>
              <a:t>the relevant anatomy must be depicted </a:t>
            </a:r>
            <a:r>
              <a:rPr lang="en-GB" dirty="0" smtClean="0"/>
              <a:t>completely.</a:t>
            </a:r>
            <a:endParaRPr lang="en-GB" dirty="0"/>
          </a:p>
          <a:p>
            <a:pPr marL="971516" lvl="1" indent="-285750"/>
            <a:r>
              <a:rPr lang="en-GB" dirty="0"/>
              <a:t>the resolution of the data should be sufficient to answer specific diagnostic and therapeutic </a:t>
            </a:r>
            <a:r>
              <a:rPr lang="en-GB" dirty="0" smtClean="0"/>
              <a:t>questions.</a:t>
            </a:r>
            <a:endParaRPr lang="en-GB" dirty="0"/>
          </a:p>
          <a:p>
            <a:pPr marL="971516" lvl="1" indent="-285750"/>
            <a:r>
              <a:rPr lang="en-GB" dirty="0"/>
              <a:t>the image quality with respect to contrast, signal-to-noise ratio (SNR) and </a:t>
            </a:r>
            <a:r>
              <a:rPr lang="en-GB" dirty="0" err="1"/>
              <a:t>artifacts</a:t>
            </a:r>
            <a:r>
              <a:rPr lang="en-GB" dirty="0"/>
              <a:t> must be sufficient to interpret the data with respect to diagnostic and therapeutic </a:t>
            </a:r>
            <a:r>
              <a:rPr lang="en-GB" dirty="0" smtClean="0"/>
              <a:t>questions.</a:t>
            </a:r>
            <a:endParaRPr lang="en-GB" dirty="0"/>
          </a:p>
          <a:p>
            <a:pPr marL="971516" lvl="1" indent="-285750"/>
            <a:r>
              <a:rPr lang="en-GB" dirty="0"/>
              <a:t>exposure and burden to the patient and to the medical doctor should be </a:t>
            </a:r>
            <a:r>
              <a:rPr lang="en-GB" dirty="0" smtClean="0"/>
              <a:t>minimized</a:t>
            </a:r>
            <a:r>
              <a:rPr lang="en-GB" dirty="0"/>
              <a:t>.</a:t>
            </a:r>
          </a:p>
          <a:p>
            <a:pPr marL="971516" lvl="1" indent="-285750"/>
            <a:r>
              <a:rPr lang="en-GB" dirty="0"/>
              <a:t>costs should be limited.</a:t>
            </a:r>
          </a:p>
        </p:txBody>
      </p:sp>
    </p:spTree>
    <p:extLst>
      <p:ext uri="{BB962C8B-B14F-4D97-AF65-F5344CB8AC3E}">
        <p14:creationId xmlns:p14="http://schemas.microsoft.com/office/powerpoint/2010/main" val="373818162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24</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GB" dirty="0" smtClean="0"/>
              <a:t>Medical Imaging Modalities</a:t>
            </a:r>
            <a:endParaRPr lang="en-GB" dirty="0"/>
          </a:p>
        </p:txBody>
      </p:sp>
      <p:sp>
        <p:nvSpPr>
          <p:cNvPr id="5" name="Content Placeholder 4"/>
          <p:cNvSpPr>
            <a:spLocks noGrp="1"/>
          </p:cNvSpPr>
          <p:nvPr>
            <p:ph idx="1"/>
          </p:nvPr>
        </p:nvSpPr>
        <p:spPr>
          <a:xfrm>
            <a:off x="650580" y="2156884"/>
            <a:ext cx="10474619" cy="3515784"/>
          </a:xfrm>
        </p:spPr>
        <p:txBody>
          <a:bodyPr/>
          <a:lstStyle/>
          <a:p>
            <a:pPr marL="285750" indent="-285750">
              <a:buFont typeface="Arial" panose="020B0604020202020204" pitchFamily="34" charset="0"/>
              <a:buChar char="•"/>
            </a:pPr>
            <a:r>
              <a:rPr lang="en-GB" dirty="0"/>
              <a:t>Medical image data is usually represented as a stack of individual images.</a:t>
            </a:r>
          </a:p>
          <a:p>
            <a:pPr marL="285750" indent="-285750">
              <a:buFont typeface="Arial" panose="020B0604020202020204" pitchFamily="34" charset="0"/>
              <a:buChar char="•"/>
            </a:pPr>
            <a:r>
              <a:rPr lang="en-GB" dirty="0"/>
              <a:t>Each image of a volume dataset represents a thin slice of the scanned body part and is composed of individual pixels (picture elements).</a:t>
            </a:r>
          </a:p>
          <a:p>
            <a:pPr marL="285750" indent="-285750">
              <a:buFont typeface="Arial" panose="020B0604020202020204" pitchFamily="34" charset="0"/>
              <a:buChar char="•"/>
            </a:pPr>
            <a:r>
              <a:rPr lang="en-GB" dirty="0" smtClean="0"/>
              <a:t>A modality is a specific image acquisition technique, such as </a:t>
            </a:r>
            <a:r>
              <a:rPr lang="en-GB" b="1" dirty="0" smtClean="0"/>
              <a:t>X-ray</a:t>
            </a:r>
            <a:r>
              <a:rPr lang="en-GB" dirty="0" smtClean="0"/>
              <a:t>, </a:t>
            </a:r>
            <a:r>
              <a:rPr lang="en-GB" b="1" dirty="0" smtClean="0"/>
              <a:t>CT</a:t>
            </a:r>
            <a:r>
              <a:rPr lang="en-GB" dirty="0" smtClean="0"/>
              <a:t> or </a:t>
            </a:r>
            <a:r>
              <a:rPr lang="en-GB" b="1" dirty="0" smtClean="0"/>
              <a:t>MRI</a:t>
            </a:r>
            <a:r>
              <a:rPr lang="en-GB" dirty="0" smtClean="0"/>
              <a:t>.</a:t>
            </a:r>
            <a:endParaRPr lang="en-GB" dirty="0"/>
          </a:p>
        </p:txBody>
      </p:sp>
    </p:spTree>
    <p:extLst>
      <p:ext uri="{BB962C8B-B14F-4D97-AF65-F5344CB8AC3E}">
        <p14:creationId xmlns:p14="http://schemas.microsoft.com/office/powerpoint/2010/main" val="316051853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25</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GB" dirty="0" smtClean="0"/>
              <a:t>X-Ray</a:t>
            </a:r>
            <a:endParaRPr lang="en-GB" dirty="0"/>
          </a:p>
        </p:txBody>
      </p:sp>
      <p:sp>
        <p:nvSpPr>
          <p:cNvPr id="5" name="Content Placeholder 4"/>
          <p:cNvSpPr>
            <a:spLocks noGrp="1"/>
          </p:cNvSpPr>
          <p:nvPr>
            <p:ph idx="1"/>
          </p:nvPr>
        </p:nvSpPr>
        <p:spPr>
          <a:xfrm>
            <a:off x="650581" y="2156884"/>
            <a:ext cx="4988220" cy="4100858"/>
          </a:xfrm>
        </p:spPr>
        <p:txBody>
          <a:bodyPr>
            <a:normAutofit fontScale="92500" lnSpcReduction="10000"/>
          </a:bodyPr>
          <a:lstStyle/>
          <a:p>
            <a:pPr marL="285750" indent="-285750">
              <a:buFont typeface="Arial" panose="020B0604020202020204" pitchFamily="34" charset="0"/>
              <a:buChar char="•"/>
            </a:pPr>
            <a:r>
              <a:rPr lang="en-GB" dirty="0"/>
              <a:t>Image Formation</a:t>
            </a:r>
          </a:p>
          <a:p>
            <a:pPr marL="971516" lvl="1" indent="-285750"/>
            <a:r>
              <a:rPr lang="en-GB" dirty="0"/>
              <a:t>A beam of X-rays is directed through a patient onto a film.</a:t>
            </a:r>
          </a:p>
          <a:p>
            <a:pPr marL="971516" lvl="1" indent="-285750"/>
            <a:r>
              <a:rPr lang="en-GB" dirty="0"/>
              <a:t>The film provides a measure of the ray attenuation in tissue</a:t>
            </a:r>
          </a:p>
          <a:p>
            <a:pPr marL="285750" indent="-285750">
              <a:buFont typeface="Arial" panose="020B0604020202020204" pitchFamily="34" charset="0"/>
              <a:buChar char="•"/>
            </a:pPr>
            <a:r>
              <a:rPr lang="en-GB" dirty="0"/>
              <a:t>Excellent for imaging bones.</a:t>
            </a:r>
          </a:p>
          <a:p>
            <a:pPr marL="285750" indent="-285750">
              <a:buFont typeface="Arial" panose="020B0604020202020204" pitchFamily="34" charset="0"/>
              <a:buChar char="•"/>
            </a:pPr>
            <a:r>
              <a:rPr lang="en-GB" dirty="0"/>
              <a:t>No depth information, bad for soft tissue, excessive radiation</a:t>
            </a:r>
          </a:p>
          <a:p>
            <a:pPr marL="285750" indent="-285750">
              <a:buFont typeface="Arial" panose="020B0604020202020204" pitchFamily="34" charset="0"/>
              <a:buChar char="•"/>
            </a:pPr>
            <a:r>
              <a:rPr lang="en-GB" dirty="0"/>
              <a:t>X-ray images were the first medical image data exposing information about inner structures inside the human body and it is still by far the most used image modality in modern health care</a:t>
            </a:r>
          </a:p>
          <a:p>
            <a:pPr marL="285750" indent="-285750">
              <a:buFont typeface="Arial" panose="020B0604020202020204" pitchFamily="34" charset="0"/>
              <a:buChar char="•"/>
            </a:pPr>
            <a:r>
              <a:rPr lang="en-GB" dirty="0"/>
              <a:t>Today, images generated by X-rays are typically provided as digital image data</a:t>
            </a:r>
          </a:p>
        </p:txBody>
      </p:sp>
      <p:pic>
        <p:nvPicPr>
          <p:cNvPr id="6" name="Picture 5" descr="hand%20xra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8095" y="2507871"/>
            <a:ext cx="1849506" cy="250319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7" descr="MG145-Dental-xra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61116" y="1858371"/>
            <a:ext cx="2626945" cy="1761637"/>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9" descr="xray-ches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61115" y="3754945"/>
            <a:ext cx="2626945" cy="17635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512215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26</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US" altLang="en-US" dirty="0"/>
              <a:t>Computed Tomography (CT)</a:t>
            </a:r>
            <a:endParaRPr lang="en-GB" dirty="0"/>
          </a:p>
        </p:txBody>
      </p:sp>
      <p:sp>
        <p:nvSpPr>
          <p:cNvPr id="5" name="Content Placeholder 4"/>
          <p:cNvSpPr>
            <a:spLocks noGrp="1"/>
          </p:cNvSpPr>
          <p:nvPr>
            <p:ph idx="1"/>
          </p:nvPr>
        </p:nvSpPr>
        <p:spPr>
          <a:xfrm>
            <a:off x="650581" y="2156884"/>
            <a:ext cx="4988220" cy="4100858"/>
          </a:xfrm>
        </p:spPr>
        <p:txBody>
          <a:bodyPr>
            <a:normAutofit/>
          </a:bodyPr>
          <a:lstStyle/>
          <a:p>
            <a:pPr marL="285750" indent="-285750">
              <a:buFont typeface="Arial" panose="020B0604020202020204" pitchFamily="34" charset="0"/>
              <a:buChar char="•"/>
            </a:pPr>
            <a:r>
              <a:rPr lang="en-GB" dirty="0"/>
              <a:t>Image Formation</a:t>
            </a:r>
          </a:p>
          <a:p>
            <a:pPr marL="971516" lvl="1" indent="-285750"/>
            <a:r>
              <a:rPr lang="en-GB" dirty="0"/>
              <a:t>The object is viewed from a number of different angles and then a cross-sectional image of it can be computed (reconstructed).</a:t>
            </a:r>
          </a:p>
          <a:p>
            <a:pPr marL="285750" indent="-285750">
              <a:buFont typeface="Arial" panose="020B0604020202020204" pitchFamily="34" charset="0"/>
              <a:buChar char="•"/>
            </a:pPr>
            <a:r>
              <a:rPr lang="en-GB" dirty="0"/>
              <a:t>Provide 3D anatomical information</a:t>
            </a:r>
          </a:p>
          <a:p>
            <a:pPr marL="285750" indent="-285750">
              <a:buFont typeface="Arial" panose="020B0604020202020204" pitchFamily="34" charset="0"/>
              <a:buChar char="•"/>
            </a:pPr>
            <a:r>
              <a:rPr lang="en-GB" dirty="0"/>
              <a:t>Preserves topology (bones)</a:t>
            </a:r>
          </a:p>
          <a:p>
            <a:pPr marL="285750" indent="-285750">
              <a:buFont typeface="Arial" panose="020B0604020202020204" pitchFamily="34" charset="0"/>
              <a:buChar char="•"/>
            </a:pPr>
            <a:r>
              <a:rPr lang="en-GB" dirty="0"/>
              <a:t>Excessive radiation</a:t>
            </a:r>
          </a:p>
          <a:p>
            <a:pPr marL="285750" indent="-285750">
              <a:buFont typeface="Arial" panose="020B0604020202020204" pitchFamily="34" charset="0"/>
              <a:buChar char="•"/>
            </a:pPr>
            <a:r>
              <a:rPr lang="en-GB" dirty="0"/>
              <a:t>Not good for all soft tissues</a:t>
            </a:r>
          </a:p>
        </p:txBody>
      </p:sp>
      <p:pic>
        <p:nvPicPr>
          <p:cNvPr id="9" name="Picture 11" descr="tumor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91447" y="4424775"/>
            <a:ext cx="2046645" cy="183296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3" descr="C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3232" y="2297129"/>
            <a:ext cx="1987204" cy="1987323"/>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5" descr="axial%20ct-polyp"/>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16814" y="2303768"/>
            <a:ext cx="2201008" cy="19806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97281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27</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US" altLang="en-US" dirty="0"/>
              <a:t>Magnetic Resonance Imaging (MRI)</a:t>
            </a:r>
            <a:endParaRPr lang="en-GB" dirty="0"/>
          </a:p>
        </p:txBody>
      </p:sp>
      <p:sp>
        <p:nvSpPr>
          <p:cNvPr id="5" name="Content Placeholder 4"/>
          <p:cNvSpPr>
            <a:spLocks noGrp="1"/>
          </p:cNvSpPr>
          <p:nvPr>
            <p:ph idx="1"/>
          </p:nvPr>
        </p:nvSpPr>
        <p:spPr>
          <a:xfrm>
            <a:off x="650581" y="2156884"/>
            <a:ext cx="4988220" cy="4100858"/>
          </a:xfrm>
        </p:spPr>
        <p:txBody>
          <a:bodyPr>
            <a:normAutofit/>
          </a:bodyPr>
          <a:lstStyle/>
          <a:p>
            <a:pPr marL="285750" indent="-285750">
              <a:buFont typeface="Arial" panose="020B0604020202020204" pitchFamily="34" charset="0"/>
              <a:buChar char="•"/>
            </a:pPr>
            <a:r>
              <a:rPr lang="en-GB" dirty="0"/>
              <a:t>Image Formation</a:t>
            </a:r>
          </a:p>
          <a:p>
            <a:pPr marL="971516" lvl="1" indent="-285750"/>
            <a:r>
              <a:rPr lang="en-GB" dirty="0"/>
              <a:t>Hydrogen nuclei (protons) under a strong magnetic field spin in phase with one another and aligned with the field.</a:t>
            </a:r>
          </a:p>
          <a:p>
            <a:pPr marL="971516" lvl="1" indent="-285750"/>
            <a:r>
              <a:rPr lang="en-GB" dirty="0"/>
              <a:t>Relaxed protons induce a measurable radio signal.</a:t>
            </a:r>
          </a:p>
          <a:p>
            <a:pPr marL="285750" indent="-285750">
              <a:buFont typeface="Arial" panose="020B0604020202020204" pitchFamily="34" charset="0"/>
              <a:buChar char="•"/>
            </a:pPr>
            <a:r>
              <a:rPr lang="en-GB" dirty="0"/>
              <a:t>Main modality for image guided surgery.</a:t>
            </a:r>
          </a:p>
          <a:p>
            <a:pPr marL="285750" indent="-285750">
              <a:buFont typeface="Arial" panose="020B0604020202020204" pitchFamily="34" charset="0"/>
              <a:buChar char="•"/>
            </a:pPr>
            <a:r>
              <a:rPr lang="en-GB" dirty="0"/>
              <a:t>Superb ability to discriminate between subtle differences in tissue characteristics.</a:t>
            </a:r>
          </a:p>
          <a:p>
            <a:pPr marL="285750" indent="-285750">
              <a:buFont typeface="Arial" panose="020B0604020202020204" pitchFamily="34" charset="0"/>
              <a:buChar char="•"/>
            </a:pPr>
            <a:r>
              <a:rPr lang="en-GB" dirty="0"/>
              <a:t>Very safe.</a:t>
            </a:r>
          </a:p>
          <a:p>
            <a:pPr marL="285750" indent="-285750">
              <a:buFont typeface="Arial" panose="020B0604020202020204" pitchFamily="34" charset="0"/>
              <a:buChar char="•"/>
            </a:pPr>
            <a:r>
              <a:rPr lang="en-GB" dirty="0"/>
              <a:t>Less accurate for bone scanning.</a:t>
            </a:r>
          </a:p>
        </p:txBody>
      </p:sp>
      <p:pic>
        <p:nvPicPr>
          <p:cNvPr id="12" name="Picture 7" descr="FIG1-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52580" y="4402328"/>
            <a:ext cx="2063233" cy="185541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3" name="Object 10"/>
          <p:cNvGraphicFramePr>
            <a:graphicFrameLocks noChangeAspect="1"/>
          </p:cNvGraphicFramePr>
          <p:nvPr>
            <p:extLst>
              <p:ext uri="{D42A27DB-BD31-4B8C-83A1-F6EECF244321}">
                <p14:modId xmlns:p14="http://schemas.microsoft.com/office/powerpoint/2010/main" val="267840720"/>
              </p:ext>
            </p:extLst>
          </p:nvPr>
        </p:nvGraphicFramePr>
        <p:xfrm>
          <a:off x="6559330" y="2262859"/>
          <a:ext cx="2031023" cy="2078510"/>
        </p:xfrm>
        <a:graphic>
          <a:graphicData uri="http://schemas.openxmlformats.org/presentationml/2006/ole">
            <mc:AlternateContent xmlns:mc="http://schemas.openxmlformats.org/markup-compatibility/2006">
              <mc:Choice xmlns:v="urn:schemas-microsoft-com:vml" Requires="v">
                <p:oleObj spid="_x0000_s1269" name="Bitmap Image" r:id="rId4" imgW="5296639" imgH="5420482" progId="Paint.Picture">
                  <p:embed/>
                </p:oleObj>
              </mc:Choice>
              <mc:Fallback>
                <p:oleObj name="Bitmap Image" r:id="rId4" imgW="5296639" imgH="5420482" progId="Paint.Picture">
                  <p:embed/>
                  <p:pic>
                    <p:nvPicPr>
                      <p:cNvPr id="5" name="Object 1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59330" y="2262859"/>
                        <a:ext cx="2031023" cy="2078510"/>
                      </a:xfrm>
                      <a:prstGeom prst="rect">
                        <a:avLst/>
                      </a:prstGeom>
                      <a:noFill/>
                      <a:ln>
                        <a:noFill/>
                      </a:ln>
                      <a:effectLst/>
                    </p:spPr>
                  </p:pic>
                </p:oleObj>
              </mc:Fallback>
            </mc:AlternateContent>
          </a:graphicData>
        </a:graphic>
      </p:graphicFrame>
      <p:pic>
        <p:nvPicPr>
          <p:cNvPr id="14" name="Picture 12" descr="MRI%204%20yr%20followup"/>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739822" y="2262859"/>
            <a:ext cx="1811215" cy="20785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08323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28</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GB" dirty="0"/>
              <a:t>Medical Image Data</a:t>
            </a:r>
          </a:p>
        </p:txBody>
      </p:sp>
      <p:sp>
        <p:nvSpPr>
          <p:cNvPr id="5" name="Content Placeholder 4"/>
          <p:cNvSpPr>
            <a:spLocks noGrp="1"/>
          </p:cNvSpPr>
          <p:nvPr>
            <p:ph idx="1"/>
          </p:nvPr>
        </p:nvSpPr>
        <p:spPr>
          <a:xfrm>
            <a:off x="650580" y="2156884"/>
            <a:ext cx="10474619" cy="3515784"/>
          </a:xfrm>
        </p:spPr>
        <p:txBody>
          <a:bodyPr/>
          <a:lstStyle/>
          <a:p>
            <a:pPr marL="285750" indent="-285750" algn="just">
              <a:buFont typeface="Arial" panose="020B0604020202020204" pitchFamily="34" charset="0"/>
              <a:buChar char="•"/>
            </a:pPr>
            <a:r>
              <a:rPr lang="en-GB" dirty="0"/>
              <a:t>CT and MRI dominate due to their high resolution and their good signal-to-noise-ratio.</a:t>
            </a:r>
          </a:p>
          <a:p>
            <a:pPr marL="285750" indent="-285750" algn="just">
              <a:buFont typeface="Arial" panose="020B0604020202020204" pitchFamily="34" charset="0"/>
              <a:buChar char="•"/>
            </a:pPr>
            <a:r>
              <a:rPr lang="en-GB" dirty="0"/>
              <a:t>The image resolution has increased considerably, with the introduction of Multi-slice CT devices in 1998.</a:t>
            </a:r>
          </a:p>
          <a:p>
            <a:pPr marL="285750" indent="-285750" algn="just">
              <a:buFont typeface="Arial" panose="020B0604020202020204" pitchFamily="34" charset="0"/>
              <a:buChar char="•"/>
            </a:pPr>
            <a:r>
              <a:rPr lang="en-GB" dirty="0"/>
              <a:t>Also, the acquisition times have decreased—this development contributes to the quality of medical volume data because motion and breathing </a:t>
            </a:r>
            <a:r>
              <a:rPr lang="en-GB" dirty="0" err="1"/>
              <a:t>artifacts</a:t>
            </a:r>
            <a:r>
              <a:rPr lang="en-GB" dirty="0"/>
              <a:t> are reduced considerably.</a:t>
            </a:r>
          </a:p>
          <a:p>
            <a:pPr marL="285750" indent="-285750" algn="just">
              <a:buFont typeface="Arial" panose="020B0604020202020204" pitchFamily="34" charset="0"/>
              <a:buChar char="•"/>
            </a:pPr>
            <a:r>
              <a:rPr lang="en-GB" dirty="0"/>
              <a:t>The acquisition of time-dependent volume data, which depict dynamic processes in the human body, has been improved with respect to spatial and temporal resolution.</a:t>
            </a:r>
          </a:p>
        </p:txBody>
      </p:sp>
    </p:spTree>
    <p:extLst>
      <p:ext uri="{BB962C8B-B14F-4D97-AF65-F5344CB8AC3E}">
        <p14:creationId xmlns:p14="http://schemas.microsoft.com/office/powerpoint/2010/main" val="90779138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29</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GB" dirty="0"/>
              <a:t>Medical Volume Data in Clinical Practice</a:t>
            </a:r>
          </a:p>
        </p:txBody>
      </p:sp>
      <p:sp>
        <p:nvSpPr>
          <p:cNvPr id="5" name="Content Placeholder 4"/>
          <p:cNvSpPr>
            <a:spLocks noGrp="1"/>
          </p:cNvSpPr>
          <p:nvPr>
            <p:ph idx="1"/>
          </p:nvPr>
        </p:nvSpPr>
        <p:spPr>
          <a:xfrm>
            <a:off x="650580" y="2156884"/>
            <a:ext cx="10474619" cy="3515784"/>
          </a:xfrm>
        </p:spPr>
        <p:txBody>
          <a:bodyPr/>
          <a:lstStyle/>
          <a:p>
            <a:pPr marL="285750" indent="-285750" algn="just">
              <a:buFont typeface="Arial" panose="020B0604020202020204" pitchFamily="34" charset="0"/>
              <a:buChar char="•"/>
            </a:pPr>
            <a:r>
              <a:rPr lang="en-GB" dirty="0"/>
              <a:t>Medical image data are physically stored together with the information that is essential for the interpretation of the images.</a:t>
            </a:r>
          </a:p>
          <a:p>
            <a:pPr marL="285750" indent="-285750" algn="just">
              <a:buFont typeface="Arial" panose="020B0604020202020204" pitchFamily="34" charset="0"/>
              <a:buChar char="•"/>
            </a:pPr>
            <a:r>
              <a:rPr lang="en-GB" dirty="0"/>
              <a:t>This information is highly standardized as DICOM standard (Digital Imaging and Communications in Medicine).</a:t>
            </a:r>
          </a:p>
          <a:p>
            <a:pPr marL="285750" indent="-285750" algn="just">
              <a:buFont typeface="Arial" panose="020B0604020202020204" pitchFamily="34" charset="0"/>
              <a:buChar char="•"/>
            </a:pPr>
            <a:r>
              <a:rPr lang="en-GB" dirty="0"/>
              <a:t>DICOM enables digital communication between diagnostic and therapeutic equipment and systems from various manufacturers.</a:t>
            </a:r>
          </a:p>
          <a:p>
            <a:pPr marL="285750" indent="-285750" algn="just">
              <a:buFont typeface="Arial" panose="020B0604020202020204" pitchFamily="34" charset="0"/>
              <a:buChar char="•"/>
            </a:pPr>
            <a:r>
              <a:rPr lang="en-GB" dirty="0"/>
              <a:t>Currently, most manufacturers of CT and MRI scanners are officially accredited as being DICOM conform, which means that their output meets the specification of the DICOM standard</a:t>
            </a:r>
            <a:r>
              <a:rPr lang="en-GB" dirty="0" smtClean="0"/>
              <a:t>.</a:t>
            </a:r>
            <a:endParaRPr lang="en-GB" dirty="0"/>
          </a:p>
        </p:txBody>
      </p:sp>
    </p:spTree>
    <p:extLst>
      <p:ext uri="{BB962C8B-B14F-4D97-AF65-F5344CB8AC3E}">
        <p14:creationId xmlns:p14="http://schemas.microsoft.com/office/powerpoint/2010/main" val="20611002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smtClean="0"/>
              <a:t>Visual Analytics and Visual Computing</a:t>
            </a:r>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3</a:t>
            </a:fld>
            <a:endParaRPr lang="en-US" dirty="0"/>
          </a:p>
        </p:txBody>
      </p:sp>
      <p:sp>
        <p:nvSpPr>
          <p:cNvPr id="5" name="Content Placeholder 4"/>
          <p:cNvSpPr>
            <a:spLocks noGrp="1"/>
          </p:cNvSpPr>
          <p:nvPr>
            <p:ph idx="1"/>
          </p:nvPr>
        </p:nvSpPr>
        <p:spPr>
          <a:xfrm>
            <a:off x="650581" y="1434988"/>
            <a:ext cx="10820985" cy="3967589"/>
          </a:xfrm>
        </p:spPr>
        <p:txBody>
          <a:bodyPr/>
          <a:lstStyle/>
          <a:p>
            <a:pPr marL="285750" indent="-285750" algn="just">
              <a:buFont typeface="Arial" panose="020B0604020202020204" pitchFamily="34" charset="0"/>
              <a:buChar char="•"/>
            </a:pPr>
            <a:r>
              <a:rPr lang="en-GB" b="1" dirty="0">
                <a:latin typeface="Roboto Medium" panose="02000000000000000000" pitchFamily="2" charset="0"/>
                <a:ea typeface="Roboto Medium" panose="02000000000000000000" pitchFamily="2" charset="0"/>
              </a:rPr>
              <a:t>Visual Computing </a:t>
            </a:r>
            <a:r>
              <a:rPr lang="en-GB" dirty="0">
                <a:latin typeface="Roboto Medium" panose="02000000000000000000" pitchFamily="2" charset="0"/>
                <a:ea typeface="Roboto Medium" panose="02000000000000000000" pitchFamily="2" charset="0"/>
              </a:rPr>
              <a:t>is a generic term for all computer science disciplines handling with images and 3D models. </a:t>
            </a:r>
          </a:p>
          <a:p>
            <a:pPr marL="285750" indent="-285750" algn="just">
              <a:buFont typeface="Arial" panose="020B0604020202020204" pitchFamily="34" charset="0"/>
              <a:buChar char="•"/>
            </a:pPr>
            <a:endParaRPr lang="en-GB" dirty="0">
              <a:latin typeface="Roboto Medium" panose="02000000000000000000" pitchFamily="2" charset="0"/>
              <a:ea typeface="Roboto Medium" panose="02000000000000000000" pitchFamily="2" charset="0"/>
            </a:endParaRPr>
          </a:p>
          <a:p>
            <a:pPr marL="285750" indent="-285750" algn="just">
              <a:buFont typeface="Arial" panose="020B0604020202020204" pitchFamily="34" charset="0"/>
              <a:buChar char="•"/>
            </a:pPr>
            <a:r>
              <a:rPr lang="en-GB" dirty="0">
                <a:latin typeface="Roboto Medium" panose="02000000000000000000" pitchFamily="2" charset="0"/>
                <a:ea typeface="Roboto Medium" panose="02000000000000000000" pitchFamily="2" charset="0"/>
              </a:rPr>
              <a:t>Recent advances in visual computing technologies, including virtual and </a:t>
            </a:r>
            <a:r>
              <a:rPr lang="en-GB" b="1" dirty="0">
                <a:latin typeface="Roboto Medium" panose="02000000000000000000" pitchFamily="2" charset="0"/>
                <a:ea typeface="Roboto Medium" panose="02000000000000000000" pitchFamily="2" charset="0"/>
              </a:rPr>
              <a:t>augmented reality</a:t>
            </a:r>
            <a:r>
              <a:rPr lang="en-GB" dirty="0">
                <a:latin typeface="Roboto Medium" panose="02000000000000000000" pitchFamily="2" charset="0"/>
                <a:ea typeface="Roboto Medium" panose="02000000000000000000" pitchFamily="2" charset="0"/>
              </a:rPr>
              <a:t>, HMI (</a:t>
            </a:r>
            <a:r>
              <a:rPr lang="en-GB" b="1" dirty="0">
                <a:latin typeface="Roboto Medium" panose="02000000000000000000" pitchFamily="2" charset="0"/>
                <a:ea typeface="Roboto Medium" panose="02000000000000000000" pitchFamily="2" charset="0"/>
              </a:rPr>
              <a:t>Human Machine Interaction</a:t>
            </a:r>
            <a:r>
              <a:rPr lang="en-GB" dirty="0">
                <a:latin typeface="Roboto Medium" panose="02000000000000000000" pitchFamily="2" charset="0"/>
                <a:ea typeface="Roboto Medium" panose="02000000000000000000" pitchFamily="2" charset="0"/>
              </a:rPr>
              <a:t>) interfaces, collaborative </a:t>
            </a:r>
            <a:r>
              <a:rPr lang="en-GB" b="1" dirty="0">
                <a:latin typeface="Roboto Medium" panose="02000000000000000000" pitchFamily="2" charset="0"/>
                <a:ea typeface="Roboto Medium" panose="02000000000000000000" pitchFamily="2" charset="0"/>
              </a:rPr>
              <a:t>robotics interaction</a:t>
            </a:r>
            <a:r>
              <a:rPr lang="en-GB" dirty="0">
                <a:latin typeface="Roboto Medium" panose="02000000000000000000" pitchFamily="2" charset="0"/>
                <a:ea typeface="Roboto Medium" panose="02000000000000000000" pitchFamily="2" charset="0"/>
              </a:rPr>
              <a:t>, and </a:t>
            </a:r>
            <a:r>
              <a:rPr lang="en-GB" b="1" dirty="0">
                <a:latin typeface="Roboto Medium" panose="02000000000000000000" pitchFamily="2" charset="0"/>
                <a:ea typeface="Roboto Medium" panose="02000000000000000000" pitchFamily="2" charset="0"/>
              </a:rPr>
              <a:t>visual analytics</a:t>
            </a:r>
            <a:r>
              <a:rPr lang="en-GB" dirty="0">
                <a:latin typeface="Roboto Medium" panose="02000000000000000000" pitchFamily="2" charset="0"/>
                <a:ea typeface="Roboto Medium" panose="02000000000000000000" pitchFamily="2" charset="0"/>
              </a:rPr>
              <a:t>, provide added opportunities to explore, discover, and analyze data that augment current analytics methods and decision support.</a:t>
            </a:r>
          </a:p>
          <a:p>
            <a:pPr marL="285750" indent="-285750">
              <a:buFont typeface="Arial" panose="020B0604020202020204" pitchFamily="34" charset="0"/>
              <a:buChar char="•"/>
            </a:pPr>
            <a:endParaRPr lang="en-GB" dirty="0"/>
          </a:p>
        </p:txBody>
      </p:sp>
    </p:spTree>
    <p:extLst>
      <p:ext uri="{BB962C8B-B14F-4D97-AF65-F5344CB8AC3E}">
        <p14:creationId xmlns:p14="http://schemas.microsoft.com/office/powerpoint/2010/main" val="269904774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30</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US" altLang="en-US" dirty="0"/>
              <a:t>Medical Image Processing</a:t>
            </a:r>
            <a:endParaRPr lang="en-GB" dirty="0"/>
          </a:p>
        </p:txBody>
      </p:sp>
      <p:sp>
        <p:nvSpPr>
          <p:cNvPr id="5" name="Content Placeholder 4"/>
          <p:cNvSpPr>
            <a:spLocks noGrp="1"/>
          </p:cNvSpPr>
          <p:nvPr>
            <p:ph idx="1"/>
          </p:nvPr>
        </p:nvSpPr>
        <p:spPr>
          <a:xfrm>
            <a:off x="650580" y="2156884"/>
            <a:ext cx="5326887" cy="3515784"/>
          </a:xfrm>
        </p:spPr>
        <p:txBody>
          <a:bodyPr/>
          <a:lstStyle/>
          <a:p>
            <a:pPr marL="285750" indent="-285750" algn="just">
              <a:buFont typeface="Arial" panose="020B0604020202020204" pitchFamily="34" charset="0"/>
              <a:buChar char="•"/>
            </a:pPr>
            <a:r>
              <a:rPr lang="en-GB" dirty="0"/>
              <a:t>Pre-processing</a:t>
            </a:r>
          </a:p>
          <a:p>
            <a:pPr marL="971516" lvl="1" indent="-285750" algn="just"/>
            <a:r>
              <a:rPr lang="en-GB" dirty="0"/>
              <a:t>Filtering, registration</a:t>
            </a:r>
          </a:p>
          <a:p>
            <a:pPr marL="285750" indent="-285750" algn="just">
              <a:buFont typeface="Arial" panose="020B0604020202020204" pitchFamily="34" charset="0"/>
              <a:buChar char="•"/>
            </a:pPr>
            <a:r>
              <a:rPr lang="en-GB" dirty="0"/>
              <a:t>Detection</a:t>
            </a:r>
          </a:p>
          <a:p>
            <a:pPr marL="971516" lvl="1" indent="-285750" algn="just"/>
            <a:r>
              <a:rPr lang="en-GB" dirty="0"/>
              <a:t>Finding objects (nodules, polyps, organs)</a:t>
            </a:r>
          </a:p>
          <a:p>
            <a:pPr marL="285750" indent="-285750" algn="just">
              <a:buFont typeface="Arial" panose="020B0604020202020204" pitchFamily="34" charset="0"/>
              <a:buChar char="•"/>
            </a:pPr>
            <a:r>
              <a:rPr lang="en-GB" dirty="0"/>
              <a:t>Segmentation</a:t>
            </a:r>
          </a:p>
          <a:p>
            <a:pPr marL="971516" lvl="1" indent="-285750" algn="just"/>
            <a:r>
              <a:rPr lang="en-GB" dirty="0"/>
              <a:t>Exact delimitation of objects</a:t>
            </a:r>
          </a:p>
          <a:p>
            <a:pPr marL="285750" indent="-285750" algn="just">
              <a:buFont typeface="Arial" panose="020B0604020202020204" pitchFamily="34" charset="0"/>
              <a:buChar char="•"/>
            </a:pPr>
            <a:r>
              <a:rPr lang="en-GB" dirty="0"/>
              <a:t>Analysis</a:t>
            </a:r>
          </a:p>
          <a:p>
            <a:pPr marL="971516" lvl="1" indent="-285750" algn="just"/>
            <a:r>
              <a:rPr lang="en-GB" dirty="0"/>
              <a:t>Measurement (volume, curvature)</a:t>
            </a:r>
          </a:p>
          <a:p>
            <a:pPr marL="285750" indent="-285750" algn="just">
              <a:buFont typeface="Arial" panose="020B0604020202020204" pitchFamily="34" charset="0"/>
              <a:buChar char="•"/>
            </a:pPr>
            <a:r>
              <a:rPr lang="en-GB" dirty="0"/>
              <a:t>Classification/diagnoses</a:t>
            </a:r>
          </a:p>
        </p:txBody>
      </p:sp>
      <p:pic>
        <p:nvPicPr>
          <p:cNvPr id="6" name="Picture 1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68673" y="1990176"/>
            <a:ext cx="5702893" cy="3849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6082102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31</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US" altLang="en-US" dirty="0"/>
              <a:t>Medical Image </a:t>
            </a:r>
            <a:r>
              <a:rPr lang="en-US" altLang="en-US" dirty="0" smtClean="0"/>
              <a:t>Processing - </a:t>
            </a:r>
            <a:r>
              <a:rPr lang="en-US" dirty="0" smtClean="0"/>
              <a:t>Preprocessing</a:t>
            </a:r>
            <a:endParaRPr lang="en-GB" dirty="0"/>
          </a:p>
        </p:txBody>
      </p:sp>
      <p:sp>
        <p:nvSpPr>
          <p:cNvPr id="8" name="Rectangle 7"/>
          <p:cNvSpPr/>
          <p:nvPr/>
        </p:nvSpPr>
        <p:spPr>
          <a:xfrm>
            <a:off x="2850250" y="5888410"/>
            <a:ext cx="917239" cy="369332"/>
          </a:xfrm>
          <a:prstGeom prst="rect">
            <a:avLst/>
          </a:prstGeom>
        </p:spPr>
        <p:txBody>
          <a:bodyPr wrap="none">
            <a:spAutoFit/>
          </a:bodyPr>
          <a:lstStyle/>
          <a:p>
            <a:r>
              <a:rPr lang="en-US" altLang="en-US" dirty="0"/>
              <a:t>Original</a:t>
            </a:r>
            <a:endParaRPr lang="en-GB" dirty="0"/>
          </a:p>
        </p:txBody>
      </p:sp>
      <p:sp>
        <p:nvSpPr>
          <p:cNvPr id="9" name="Rectangle 7"/>
          <p:cNvSpPr>
            <a:spLocks noChangeArrowheads="1"/>
          </p:cNvSpPr>
          <p:nvPr/>
        </p:nvSpPr>
        <p:spPr bwMode="auto">
          <a:xfrm>
            <a:off x="7336946" y="5891029"/>
            <a:ext cx="12128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dirty="0"/>
              <a:t>Enhanced</a:t>
            </a:r>
          </a:p>
        </p:txBody>
      </p:sp>
      <p:pic>
        <p:nvPicPr>
          <p:cNvPr id="1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5624" y="2343229"/>
            <a:ext cx="3046490" cy="32154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84044" y="2343229"/>
            <a:ext cx="3090544" cy="32154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2090191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32</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US" altLang="en-US" dirty="0"/>
              <a:t>Medical Image </a:t>
            </a:r>
            <a:r>
              <a:rPr lang="en-US" altLang="en-US" dirty="0" smtClean="0"/>
              <a:t>Processing - </a:t>
            </a:r>
            <a:r>
              <a:rPr lang="en-US" dirty="0" smtClean="0"/>
              <a:t>Detection</a:t>
            </a:r>
            <a:endParaRPr lang="en-GB" dirty="0"/>
          </a:p>
        </p:txBody>
      </p:sp>
      <p:sp>
        <p:nvSpPr>
          <p:cNvPr id="6" name="Content Placeholder 5"/>
          <p:cNvSpPr>
            <a:spLocks noGrp="1"/>
          </p:cNvSpPr>
          <p:nvPr>
            <p:ph idx="1"/>
          </p:nvPr>
        </p:nvSpPr>
        <p:spPr>
          <a:xfrm>
            <a:off x="650580" y="2156883"/>
            <a:ext cx="4818887" cy="3227917"/>
          </a:xfrm>
        </p:spPr>
        <p:txBody>
          <a:bodyPr/>
          <a:lstStyle/>
          <a:p>
            <a:pPr marL="285750" indent="-285750">
              <a:buFont typeface="Arial" panose="020B0604020202020204" pitchFamily="34" charset="0"/>
              <a:buChar char="•"/>
            </a:pPr>
            <a:r>
              <a:rPr lang="en-GB" dirty="0"/>
              <a:t>Find location of objects of interest without prior knowledge about their location/existence</a:t>
            </a:r>
          </a:p>
          <a:p>
            <a:pPr marL="971516" lvl="1" indent="-285750"/>
            <a:r>
              <a:rPr lang="en-GB" dirty="0"/>
              <a:t>Bones	</a:t>
            </a:r>
          </a:p>
          <a:p>
            <a:pPr marL="971516" lvl="1" indent="-285750"/>
            <a:r>
              <a:rPr lang="en-GB" dirty="0"/>
              <a:t>Organs</a:t>
            </a:r>
          </a:p>
          <a:p>
            <a:pPr marL="971516" lvl="1" indent="-285750"/>
            <a:r>
              <a:rPr lang="en-GB" dirty="0"/>
              <a:t>Polyps in colon</a:t>
            </a:r>
          </a:p>
          <a:p>
            <a:pPr marL="971516" lvl="1" indent="-285750"/>
            <a:r>
              <a:rPr lang="en-GB" dirty="0"/>
              <a:t>Nodules in lungs</a:t>
            </a:r>
          </a:p>
          <a:p>
            <a:endParaRPr lang="en-GB" dirty="0"/>
          </a:p>
        </p:txBody>
      </p:sp>
      <p:pic>
        <p:nvPicPr>
          <p:cNvPr id="17"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69467" y="2775437"/>
            <a:ext cx="4780084" cy="3097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0431909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33</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US" altLang="en-US" dirty="0"/>
              <a:t>Medical Image </a:t>
            </a:r>
            <a:r>
              <a:rPr lang="en-US" altLang="en-US" dirty="0" smtClean="0"/>
              <a:t>Processing - </a:t>
            </a:r>
            <a:r>
              <a:rPr lang="en-US" dirty="0" smtClean="0"/>
              <a:t>Segmentation</a:t>
            </a:r>
            <a:endParaRPr lang="en-GB" dirty="0"/>
          </a:p>
        </p:txBody>
      </p:sp>
      <p:sp>
        <p:nvSpPr>
          <p:cNvPr id="6" name="Content Placeholder 5"/>
          <p:cNvSpPr>
            <a:spLocks noGrp="1"/>
          </p:cNvSpPr>
          <p:nvPr>
            <p:ph idx="1"/>
          </p:nvPr>
        </p:nvSpPr>
        <p:spPr>
          <a:xfrm>
            <a:off x="650580" y="2156883"/>
            <a:ext cx="4818887" cy="3227917"/>
          </a:xfrm>
        </p:spPr>
        <p:txBody>
          <a:bodyPr/>
          <a:lstStyle/>
          <a:p>
            <a:pPr marL="285750" indent="-285750">
              <a:buFont typeface="Arial" panose="020B0604020202020204" pitchFamily="34" charset="0"/>
              <a:buChar char="•"/>
            </a:pPr>
            <a:r>
              <a:rPr lang="en-GB" dirty="0"/>
              <a:t>Exactly delimitate objects, once they are detected.</a:t>
            </a:r>
          </a:p>
          <a:p>
            <a:pPr marL="971516" lvl="1" indent="-285750"/>
            <a:r>
              <a:rPr lang="en-GB" dirty="0"/>
              <a:t>Vessels</a:t>
            </a:r>
          </a:p>
          <a:p>
            <a:pPr marL="971516" lvl="1" indent="-285750"/>
            <a:r>
              <a:rPr lang="en-GB" dirty="0"/>
              <a:t>Liver</a:t>
            </a:r>
          </a:p>
          <a:p>
            <a:pPr marL="971516" lvl="1" indent="-285750"/>
            <a:r>
              <a:rPr lang="en-GB" dirty="0"/>
              <a:t>Cardiac imaging (left ventricle)</a:t>
            </a:r>
          </a:p>
          <a:p>
            <a:pPr marL="971516" lvl="1" indent="-285750"/>
            <a:r>
              <a:rPr lang="en-GB" dirty="0"/>
              <a:t>Brain</a:t>
            </a:r>
          </a:p>
          <a:p>
            <a:endParaRPr lang="en-GB" dirty="0"/>
          </a:p>
        </p:txBody>
      </p:sp>
      <p:pic>
        <p:nvPicPr>
          <p:cNvPr id="7"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69467" y="2881719"/>
            <a:ext cx="2714625" cy="2352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03974" y="2965245"/>
            <a:ext cx="2124075" cy="2009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3806167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34</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US" altLang="en-US" dirty="0"/>
              <a:t>Medical Image </a:t>
            </a:r>
            <a:r>
              <a:rPr lang="en-US" altLang="en-US" dirty="0" smtClean="0"/>
              <a:t>Processing - </a:t>
            </a:r>
            <a:r>
              <a:rPr lang="en-US" dirty="0" smtClean="0"/>
              <a:t>Analysis</a:t>
            </a:r>
            <a:endParaRPr lang="en-GB" dirty="0"/>
          </a:p>
        </p:txBody>
      </p:sp>
      <p:sp>
        <p:nvSpPr>
          <p:cNvPr id="6" name="Content Placeholder 5"/>
          <p:cNvSpPr>
            <a:spLocks noGrp="1"/>
          </p:cNvSpPr>
          <p:nvPr>
            <p:ph idx="1"/>
          </p:nvPr>
        </p:nvSpPr>
        <p:spPr>
          <a:xfrm>
            <a:off x="650580" y="2156883"/>
            <a:ext cx="4818887" cy="4100859"/>
          </a:xfrm>
        </p:spPr>
        <p:txBody>
          <a:bodyPr>
            <a:normAutofit/>
          </a:bodyPr>
          <a:lstStyle/>
          <a:p>
            <a:pPr marL="285750" indent="-285750">
              <a:buFont typeface="Arial" panose="020B0604020202020204" pitchFamily="34" charset="0"/>
              <a:buChar char="•"/>
            </a:pPr>
            <a:r>
              <a:rPr lang="en-GB" dirty="0"/>
              <a:t>Measurement</a:t>
            </a:r>
          </a:p>
          <a:p>
            <a:pPr marL="971516" lvl="1" indent="-285750"/>
            <a:r>
              <a:rPr lang="en-GB" dirty="0"/>
              <a:t>Volume - growth</a:t>
            </a:r>
          </a:p>
          <a:p>
            <a:pPr marL="971516" lvl="1" indent="-285750"/>
            <a:r>
              <a:rPr lang="en-GB" dirty="0"/>
              <a:t>Vessel stenosis</a:t>
            </a:r>
          </a:p>
          <a:p>
            <a:pPr marL="285750" indent="-285750">
              <a:buFont typeface="Arial" panose="020B0604020202020204" pitchFamily="34" charset="0"/>
              <a:buChar char="•"/>
            </a:pPr>
            <a:r>
              <a:rPr lang="en-GB" dirty="0"/>
              <a:t>Functional imaging</a:t>
            </a:r>
          </a:p>
          <a:p>
            <a:pPr marL="971516" lvl="1" indent="-285750"/>
            <a:r>
              <a:rPr lang="en-GB" dirty="0"/>
              <a:t>Stroke</a:t>
            </a:r>
          </a:p>
          <a:p>
            <a:pPr marL="971516" lvl="1" indent="-285750"/>
            <a:r>
              <a:rPr lang="en-GB" dirty="0"/>
              <a:t>Cardiac perfusion</a:t>
            </a:r>
          </a:p>
          <a:p>
            <a:pPr marL="971516" lvl="1" indent="-285750"/>
            <a:r>
              <a:rPr lang="en-GB" dirty="0" err="1"/>
              <a:t>Tumor</a:t>
            </a:r>
            <a:r>
              <a:rPr lang="en-GB" dirty="0"/>
              <a:t> perfusion</a:t>
            </a:r>
          </a:p>
          <a:p>
            <a:pPr marL="285750" indent="-285750">
              <a:buFont typeface="Arial" panose="020B0604020202020204" pitchFamily="34" charset="0"/>
              <a:buChar char="•"/>
            </a:pPr>
            <a:r>
              <a:rPr lang="en-GB" dirty="0"/>
              <a:t>Cardiac function</a:t>
            </a:r>
          </a:p>
          <a:p>
            <a:pPr marL="971516" lvl="1" indent="-285750"/>
            <a:r>
              <a:rPr lang="en-GB" dirty="0"/>
              <a:t>LV motion</a:t>
            </a:r>
          </a:p>
          <a:p>
            <a:pPr marL="971516" lvl="1" indent="-285750"/>
            <a:r>
              <a:rPr lang="en-GB" dirty="0"/>
              <a:t>Injection fraction</a:t>
            </a:r>
          </a:p>
          <a:p>
            <a:endParaRPr lang="en-GB" dirty="0"/>
          </a:p>
        </p:txBody>
      </p:sp>
    </p:spTree>
    <p:extLst>
      <p:ext uri="{BB962C8B-B14F-4D97-AF65-F5344CB8AC3E}">
        <p14:creationId xmlns:p14="http://schemas.microsoft.com/office/powerpoint/2010/main" val="181238607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35</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US" altLang="en-US" dirty="0"/>
              <a:t>Medical Image </a:t>
            </a:r>
            <a:r>
              <a:rPr lang="en-US" altLang="en-US" dirty="0" smtClean="0"/>
              <a:t>Processing - </a:t>
            </a:r>
            <a:r>
              <a:rPr lang="en-US" altLang="en-US" dirty="0"/>
              <a:t>Classification / Diagnoses</a:t>
            </a:r>
            <a:endParaRPr lang="en-GB" dirty="0"/>
          </a:p>
        </p:txBody>
      </p:sp>
      <p:sp>
        <p:nvSpPr>
          <p:cNvPr id="6" name="Content Placeholder 5"/>
          <p:cNvSpPr>
            <a:spLocks noGrp="1"/>
          </p:cNvSpPr>
          <p:nvPr>
            <p:ph idx="1"/>
          </p:nvPr>
        </p:nvSpPr>
        <p:spPr>
          <a:xfrm>
            <a:off x="650580" y="2156883"/>
            <a:ext cx="4818887" cy="4100859"/>
          </a:xfrm>
        </p:spPr>
        <p:txBody>
          <a:bodyPr>
            <a:normAutofit/>
          </a:bodyPr>
          <a:lstStyle/>
          <a:p>
            <a:pPr marL="285750" indent="-285750">
              <a:buFont typeface="Arial" panose="020B0604020202020204" pitchFamily="34" charset="0"/>
              <a:buChar char="•"/>
            </a:pPr>
            <a:r>
              <a:rPr lang="en-GB" dirty="0"/>
              <a:t>Classify as normal/abnormal (brain).</a:t>
            </a:r>
          </a:p>
          <a:p>
            <a:pPr marL="285750" indent="-285750">
              <a:buFont typeface="Arial" panose="020B0604020202020204" pitchFamily="34" charset="0"/>
              <a:buChar char="•"/>
            </a:pPr>
            <a:r>
              <a:rPr lang="en-GB" dirty="0"/>
              <a:t>Classify lung nodules as benign/malignant.</a:t>
            </a:r>
          </a:p>
          <a:p>
            <a:pPr marL="285750" indent="-285750">
              <a:buFont typeface="Arial" panose="020B0604020202020204" pitchFamily="34" charset="0"/>
              <a:buChar char="•"/>
            </a:pPr>
            <a:r>
              <a:rPr lang="en-GB" dirty="0"/>
              <a:t>Determine cancer/non-cancer.</a:t>
            </a:r>
          </a:p>
          <a:p>
            <a:pPr marL="285750" indent="-285750">
              <a:buFont typeface="Arial" panose="020B0604020202020204" pitchFamily="34" charset="0"/>
              <a:buChar char="•"/>
            </a:pPr>
            <a:r>
              <a:rPr lang="en-GB" dirty="0"/>
              <a:t>Use of knowledge databases.</a:t>
            </a:r>
          </a:p>
          <a:p>
            <a:endParaRPr lang="en-GB" dirty="0"/>
          </a:p>
        </p:txBody>
      </p:sp>
    </p:spTree>
    <p:extLst>
      <p:ext uri="{BB962C8B-B14F-4D97-AF65-F5344CB8AC3E}">
        <p14:creationId xmlns:p14="http://schemas.microsoft.com/office/powerpoint/2010/main" val="16006943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36</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GB" dirty="0"/>
              <a:t>Application areas and Case Studies</a:t>
            </a:r>
          </a:p>
        </p:txBody>
      </p:sp>
      <p:sp>
        <p:nvSpPr>
          <p:cNvPr id="6" name="Content Placeholder 5"/>
          <p:cNvSpPr>
            <a:spLocks noGrp="1"/>
          </p:cNvSpPr>
          <p:nvPr>
            <p:ph idx="1"/>
          </p:nvPr>
        </p:nvSpPr>
        <p:spPr>
          <a:xfrm>
            <a:off x="650580" y="2156883"/>
            <a:ext cx="10820986" cy="4100859"/>
          </a:xfrm>
        </p:spPr>
        <p:txBody>
          <a:bodyPr>
            <a:normAutofit/>
          </a:bodyPr>
          <a:lstStyle/>
          <a:p>
            <a:pPr marL="285750" indent="-285750">
              <a:buFont typeface="Arial" panose="020B0604020202020204" pitchFamily="34" charset="0"/>
              <a:buChar char="•"/>
            </a:pPr>
            <a:r>
              <a:rPr lang="en-GB" dirty="0"/>
              <a:t>The main application areas of Medical visualization are:</a:t>
            </a:r>
          </a:p>
          <a:p>
            <a:pPr marL="971516" lvl="1" indent="-285750"/>
            <a:r>
              <a:rPr lang="en-GB" dirty="0"/>
              <a:t>Diagnosis</a:t>
            </a:r>
          </a:p>
          <a:p>
            <a:pPr marL="971516" lvl="1" indent="-285750"/>
            <a:r>
              <a:rPr lang="en-GB" dirty="0"/>
              <a:t>Treatment planning</a:t>
            </a:r>
          </a:p>
          <a:p>
            <a:pPr marL="971516" lvl="1" indent="-285750"/>
            <a:r>
              <a:rPr lang="en-GB" dirty="0"/>
              <a:t>Intraoperative support</a:t>
            </a:r>
          </a:p>
          <a:p>
            <a:pPr marL="971516" lvl="1" indent="-285750"/>
            <a:r>
              <a:rPr lang="en-GB" dirty="0"/>
              <a:t>Documentation</a:t>
            </a:r>
          </a:p>
          <a:p>
            <a:pPr marL="971516" lvl="1" indent="-285750"/>
            <a:r>
              <a:rPr lang="en-GB" dirty="0"/>
              <a:t>Educational purposes.</a:t>
            </a:r>
          </a:p>
          <a:p>
            <a:pPr marL="971516" lvl="1" indent="-285750"/>
            <a:r>
              <a:rPr lang="en-GB" dirty="0"/>
              <a:t>Medical research</a:t>
            </a:r>
          </a:p>
          <a:p>
            <a:endParaRPr lang="en-GB" dirty="0"/>
          </a:p>
        </p:txBody>
      </p:sp>
    </p:spTree>
    <p:extLst>
      <p:ext uri="{BB962C8B-B14F-4D97-AF65-F5344CB8AC3E}">
        <p14:creationId xmlns:p14="http://schemas.microsoft.com/office/powerpoint/2010/main" val="233727184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37</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GB" dirty="0"/>
              <a:t>Augmented Reality in Neurosurgery</a:t>
            </a:r>
          </a:p>
        </p:txBody>
      </p:sp>
      <p:pic>
        <p:nvPicPr>
          <p:cNvPr id="7" name="Picture 6"/>
          <p:cNvPicPr>
            <a:picLocks noChangeAspect="1"/>
          </p:cNvPicPr>
          <p:nvPr/>
        </p:nvPicPr>
        <p:blipFill>
          <a:blip r:embed="rId2"/>
          <a:stretch>
            <a:fillRect/>
          </a:stretch>
        </p:blipFill>
        <p:spPr>
          <a:xfrm>
            <a:off x="2284697" y="2176270"/>
            <a:ext cx="7580957" cy="3444851"/>
          </a:xfrm>
          <a:prstGeom prst="rect">
            <a:avLst/>
          </a:prstGeom>
        </p:spPr>
      </p:pic>
    </p:spTree>
    <p:extLst>
      <p:ext uri="{BB962C8B-B14F-4D97-AF65-F5344CB8AC3E}">
        <p14:creationId xmlns:p14="http://schemas.microsoft.com/office/powerpoint/2010/main" val="54018670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38</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GB" dirty="0"/>
              <a:t>Medical Imaging for Educational Purposes</a:t>
            </a:r>
          </a:p>
        </p:txBody>
      </p:sp>
      <p:pic>
        <p:nvPicPr>
          <p:cNvPr id="6" name="Picture 5"/>
          <p:cNvPicPr>
            <a:picLocks noChangeAspect="1"/>
          </p:cNvPicPr>
          <p:nvPr/>
        </p:nvPicPr>
        <p:blipFill>
          <a:blip r:embed="rId2"/>
          <a:stretch>
            <a:fillRect/>
          </a:stretch>
        </p:blipFill>
        <p:spPr>
          <a:xfrm>
            <a:off x="2753907" y="2719874"/>
            <a:ext cx="6078173" cy="3039087"/>
          </a:xfrm>
          <a:prstGeom prst="rect">
            <a:avLst/>
          </a:prstGeom>
        </p:spPr>
      </p:pic>
      <p:sp>
        <p:nvSpPr>
          <p:cNvPr id="8" name="Content Placeholder 5"/>
          <p:cNvSpPr>
            <a:spLocks noGrp="1"/>
          </p:cNvSpPr>
          <p:nvPr>
            <p:ph idx="1"/>
          </p:nvPr>
        </p:nvSpPr>
        <p:spPr>
          <a:xfrm>
            <a:off x="650581" y="2086585"/>
            <a:ext cx="10515600" cy="521921"/>
          </a:xfrm>
        </p:spPr>
        <p:txBody>
          <a:bodyPr>
            <a:normAutofit/>
          </a:bodyPr>
          <a:lstStyle/>
          <a:p>
            <a:pPr marL="285750" indent="-285750">
              <a:buFont typeface="Arial" panose="020B0604020202020204" pitchFamily="34" charset="0"/>
              <a:buChar char="•"/>
            </a:pPr>
            <a:r>
              <a:rPr lang="en-GB" dirty="0" smtClean="0"/>
              <a:t>2D and 3D visualization of a high-resolution dataset for anatomy education</a:t>
            </a:r>
            <a:endParaRPr lang="en-GB" dirty="0"/>
          </a:p>
        </p:txBody>
      </p:sp>
    </p:spTree>
    <p:extLst>
      <p:ext uri="{BB962C8B-B14F-4D97-AF65-F5344CB8AC3E}">
        <p14:creationId xmlns:p14="http://schemas.microsoft.com/office/powerpoint/2010/main" val="27292497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39</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GB" dirty="0"/>
              <a:t>Medical Visualization</a:t>
            </a:r>
          </a:p>
        </p:txBody>
      </p:sp>
      <p:sp>
        <p:nvSpPr>
          <p:cNvPr id="8" name="Content Placeholder 5"/>
          <p:cNvSpPr>
            <a:spLocks noGrp="1"/>
          </p:cNvSpPr>
          <p:nvPr>
            <p:ph idx="1"/>
          </p:nvPr>
        </p:nvSpPr>
        <p:spPr>
          <a:xfrm>
            <a:off x="650581" y="2086585"/>
            <a:ext cx="10515600" cy="521921"/>
          </a:xfrm>
        </p:spPr>
        <p:txBody>
          <a:bodyPr>
            <a:normAutofit/>
          </a:bodyPr>
          <a:lstStyle/>
          <a:p>
            <a:pPr marL="285750" indent="-285750">
              <a:buFont typeface="Arial" panose="020B0604020202020204" pitchFamily="34" charset="0"/>
              <a:buChar char="•"/>
            </a:pPr>
            <a:r>
              <a:rPr lang="en-GB" dirty="0"/>
              <a:t>Intraoperative use of medical Visualization</a:t>
            </a:r>
          </a:p>
        </p:txBody>
      </p:sp>
      <p:pic>
        <p:nvPicPr>
          <p:cNvPr id="7" name="Picture 6"/>
          <p:cNvPicPr>
            <a:picLocks noChangeAspect="1"/>
          </p:cNvPicPr>
          <p:nvPr/>
        </p:nvPicPr>
        <p:blipFill>
          <a:blip r:embed="rId2"/>
          <a:stretch>
            <a:fillRect/>
          </a:stretch>
        </p:blipFill>
        <p:spPr>
          <a:xfrm>
            <a:off x="2132826" y="2608506"/>
            <a:ext cx="7856494" cy="3103685"/>
          </a:xfrm>
          <a:prstGeom prst="rect">
            <a:avLst/>
          </a:prstGeom>
        </p:spPr>
      </p:pic>
    </p:spTree>
    <p:extLst>
      <p:ext uri="{BB962C8B-B14F-4D97-AF65-F5344CB8AC3E}">
        <p14:creationId xmlns:p14="http://schemas.microsoft.com/office/powerpoint/2010/main" val="18115425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4</a:t>
            </a:fld>
            <a:endParaRPr lang="en-US" dirty="0"/>
          </a:p>
        </p:txBody>
      </p:sp>
      <p:sp>
        <p:nvSpPr>
          <p:cNvPr id="4" name="Title 3"/>
          <p:cNvSpPr>
            <a:spLocks noGrp="1"/>
          </p:cNvSpPr>
          <p:nvPr>
            <p:ph type="title"/>
          </p:nvPr>
        </p:nvSpPr>
        <p:spPr/>
        <p:txBody>
          <a:bodyPr>
            <a:normAutofit fontScale="90000"/>
          </a:bodyPr>
          <a:lstStyle/>
          <a:p>
            <a:r>
              <a:rPr lang="en-GB" b="1" dirty="0"/>
              <a:t>Visual Computing </a:t>
            </a:r>
            <a:r>
              <a:rPr lang="en-GB" b="1" dirty="0" smtClean="0"/>
              <a:t>Goal</a:t>
            </a:r>
            <a:endParaRPr lang="en-GB" dirty="0"/>
          </a:p>
        </p:txBody>
      </p:sp>
      <p:sp>
        <p:nvSpPr>
          <p:cNvPr id="5" name="Content Placeholder 4"/>
          <p:cNvSpPr>
            <a:spLocks noGrp="1"/>
          </p:cNvSpPr>
          <p:nvPr>
            <p:ph idx="1"/>
          </p:nvPr>
        </p:nvSpPr>
        <p:spPr/>
        <p:txBody>
          <a:bodyPr/>
          <a:lstStyle/>
          <a:p>
            <a:pPr marL="285750" indent="-285750">
              <a:buFont typeface="Arial" panose="020B0604020202020204" pitchFamily="34" charset="0"/>
              <a:buChar char="•"/>
            </a:pPr>
            <a:r>
              <a:rPr lang="en-GB" dirty="0"/>
              <a:t>Deriving insights from data by enhancing the user experience with new visual computing technologies such as </a:t>
            </a:r>
            <a:r>
              <a:rPr lang="en-GB" b="1" dirty="0"/>
              <a:t>new displays</a:t>
            </a:r>
            <a:r>
              <a:rPr lang="en-GB" dirty="0"/>
              <a:t>, </a:t>
            </a:r>
            <a:r>
              <a:rPr lang="en-GB" b="1" dirty="0"/>
              <a:t>inputs</a:t>
            </a:r>
            <a:r>
              <a:rPr lang="en-GB" dirty="0"/>
              <a:t>, and </a:t>
            </a:r>
            <a:r>
              <a:rPr lang="en-GB" b="1" dirty="0"/>
              <a:t>interaction techniques </a:t>
            </a:r>
            <a:r>
              <a:rPr lang="en-GB" dirty="0"/>
              <a:t>to increase user engagement and productivity for data analysis applications.</a:t>
            </a:r>
          </a:p>
          <a:p>
            <a:endParaRPr lang="en-GB" dirty="0"/>
          </a:p>
        </p:txBody>
      </p:sp>
    </p:spTree>
    <p:extLst>
      <p:ext uri="{BB962C8B-B14F-4D97-AF65-F5344CB8AC3E}">
        <p14:creationId xmlns:p14="http://schemas.microsoft.com/office/powerpoint/2010/main" val="291331331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40</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GB" dirty="0"/>
              <a:t>Medical Visualization</a:t>
            </a:r>
          </a:p>
        </p:txBody>
      </p:sp>
      <p:pic>
        <p:nvPicPr>
          <p:cNvPr id="9" name="Picture 8"/>
          <p:cNvPicPr>
            <a:picLocks noChangeAspect="1"/>
          </p:cNvPicPr>
          <p:nvPr/>
        </p:nvPicPr>
        <p:blipFill>
          <a:blip r:embed="rId2"/>
          <a:stretch>
            <a:fillRect/>
          </a:stretch>
        </p:blipFill>
        <p:spPr>
          <a:xfrm>
            <a:off x="749726" y="2036370"/>
            <a:ext cx="3841547" cy="1829861"/>
          </a:xfrm>
          <a:prstGeom prst="rect">
            <a:avLst/>
          </a:prstGeom>
        </p:spPr>
      </p:pic>
      <p:pic>
        <p:nvPicPr>
          <p:cNvPr id="10" name="Picture 9"/>
          <p:cNvPicPr>
            <a:picLocks noChangeAspect="1"/>
          </p:cNvPicPr>
          <p:nvPr/>
        </p:nvPicPr>
        <p:blipFill>
          <a:blip r:embed="rId3"/>
          <a:stretch>
            <a:fillRect/>
          </a:stretch>
        </p:blipFill>
        <p:spPr>
          <a:xfrm>
            <a:off x="7104182" y="1858371"/>
            <a:ext cx="4310063" cy="2185858"/>
          </a:xfrm>
          <a:prstGeom prst="rect">
            <a:avLst/>
          </a:prstGeom>
        </p:spPr>
      </p:pic>
      <p:pic>
        <p:nvPicPr>
          <p:cNvPr id="11" name="Picture 10"/>
          <p:cNvPicPr>
            <a:picLocks noChangeAspect="1"/>
          </p:cNvPicPr>
          <p:nvPr/>
        </p:nvPicPr>
        <p:blipFill>
          <a:blip r:embed="rId4"/>
          <a:stretch>
            <a:fillRect/>
          </a:stretch>
        </p:blipFill>
        <p:spPr>
          <a:xfrm>
            <a:off x="4053800" y="4318000"/>
            <a:ext cx="2949087" cy="2005776"/>
          </a:xfrm>
          <a:prstGeom prst="rect">
            <a:avLst/>
          </a:prstGeom>
        </p:spPr>
      </p:pic>
      <p:sp>
        <p:nvSpPr>
          <p:cNvPr id="12" name="TextBox 11"/>
          <p:cNvSpPr txBox="1"/>
          <p:nvPr/>
        </p:nvSpPr>
        <p:spPr>
          <a:xfrm>
            <a:off x="7490496" y="4063976"/>
            <a:ext cx="4012223" cy="369332"/>
          </a:xfrm>
          <a:prstGeom prst="rect">
            <a:avLst/>
          </a:prstGeom>
          <a:noFill/>
        </p:spPr>
        <p:txBody>
          <a:bodyPr wrap="square" rtlCol="0">
            <a:spAutoFit/>
          </a:bodyPr>
          <a:lstStyle/>
          <a:p>
            <a:r>
              <a:rPr lang="en-GB" dirty="0" smtClean="0"/>
              <a:t>3D Visualization of the dental anatomy</a:t>
            </a:r>
            <a:endParaRPr lang="en-GB" dirty="0"/>
          </a:p>
        </p:txBody>
      </p:sp>
      <p:sp>
        <p:nvSpPr>
          <p:cNvPr id="13" name="TextBox 12"/>
          <p:cNvSpPr txBox="1"/>
          <p:nvPr/>
        </p:nvSpPr>
        <p:spPr>
          <a:xfrm>
            <a:off x="1366672" y="3938687"/>
            <a:ext cx="2450124" cy="369332"/>
          </a:xfrm>
          <a:prstGeom prst="rect">
            <a:avLst/>
          </a:prstGeom>
          <a:noFill/>
        </p:spPr>
        <p:txBody>
          <a:bodyPr wrap="square" rtlCol="0">
            <a:spAutoFit/>
          </a:bodyPr>
          <a:lstStyle/>
          <a:p>
            <a:r>
              <a:rPr lang="en-GB" dirty="0" smtClean="0"/>
              <a:t>Preoperative planning</a:t>
            </a:r>
            <a:endParaRPr lang="en-GB" dirty="0"/>
          </a:p>
        </p:txBody>
      </p:sp>
      <p:sp>
        <p:nvSpPr>
          <p:cNvPr id="14" name="TextBox 13"/>
          <p:cNvSpPr txBox="1"/>
          <p:nvPr/>
        </p:nvSpPr>
        <p:spPr>
          <a:xfrm>
            <a:off x="4053800" y="6392878"/>
            <a:ext cx="4074200" cy="369332"/>
          </a:xfrm>
          <a:prstGeom prst="rect">
            <a:avLst/>
          </a:prstGeom>
          <a:noFill/>
        </p:spPr>
        <p:txBody>
          <a:bodyPr wrap="square" rtlCol="0">
            <a:spAutoFit/>
          </a:bodyPr>
          <a:lstStyle/>
          <a:p>
            <a:r>
              <a:rPr lang="en-GB" dirty="0" smtClean="0"/>
              <a:t>Surgical planning and preparation</a:t>
            </a:r>
            <a:endParaRPr lang="en-GB" dirty="0"/>
          </a:p>
        </p:txBody>
      </p:sp>
    </p:spTree>
    <p:extLst>
      <p:ext uri="{BB962C8B-B14F-4D97-AF65-F5344CB8AC3E}">
        <p14:creationId xmlns:p14="http://schemas.microsoft.com/office/powerpoint/2010/main" val="327267207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41</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GB" dirty="0"/>
              <a:t>AI and Medical Imaging</a:t>
            </a:r>
          </a:p>
        </p:txBody>
      </p:sp>
      <p:sp>
        <p:nvSpPr>
          <p:cNvPr id="6" name="Content Placeholder 5"/>
          <p:cNvSpPr>
            <a:spLocks noGrp="1"/>
          </p:cNvSpPr>
          <p:nvPr>
            <p:ph idx="1"/>
          </p:nvPr>
        </p:nvSpPr>
        <p:spPr>
          <a:xfrm>
            <a:off x="650580" y="2156883"/>
            <a:ext cx="10820986" cy="4100859"/>
          </a:xfrm>
        </p:spPr>
        <p:txBody>
          <a:bodyPr>
            <a:normAutofit/>
          </a:bodyPr>
          <a:lstStyle/>
          <a:p>
            <a:pPr marL="285750" indent="-285750">
              <a:buFont typeface="Arial" panose="020B0604020202020204" pitchFamily="34" charset="0"/>
              <a:buChar char="•"/>
            </a:pPr>
            <a:r>
              <a:rPr lang="en-GB" dirty="0"/>
              <a:t>With the growth in imaging, it becomes a challenge for radiologists to deal with the increased volume and focus on the right studies.</a:t>
            </a:r>
          </a:p>
          <a:p>
            <a:pPr marL="285750" indent="-285750">
              <a:buFont typeface="Arial" panose="020B0604020202020204" pitchFamily="34" charset="0"/>
              <a:buChar char="•"/>
            </a:pPr>
            <a:r>
              <a:rPr lang="en-GB" dirty="0"/>
              <a:t>AI is helping process images, detecting patterns to reduce workloads.</a:t>
            </a:r>
          </a:p>
          <a:p>
            <a:pPr marL="285750" indent="-285750">
              <a:buFont typeface="Arial" panose="020B0604020202020204" pitchFamily="34" charset="0"/>
              <a:buChar char="•"/>
            </a:pPr>
            <a:r>
              <a:rPr lang="en-GB" dirty="0"/>
              <a:t>improving radiology and detection workflows, utilizing deep learning techniques, and enabling real-time interpretation of echocardiography tests.</a:t>
            </a:r>
          </a:p>
          <a:p>
            <a:pPr marL="285750" indent="-285750">
              <a:buFont typeface="Arial" panose="020B0604020202020204" pitchFamily="34" charset="0"/>
              <a:buChar char="•"/>
            </a:pPr>
            <a:r>
              <a:rPr lang="en-GB" dirty="0"/>
              <a:t>The latest machine learning, deep learning, and workflow automation technology can accelerate interpretation, improve accuracy, and reduce repetition for radiologists and other </a:t>
            </a:r>
            <a:r>
              <a:rPr lang="en-GB" dirty="0" smtClean="0"/>
              <a:t>specialties.</a:t>
            </a:r>
            <a:endParaRPr lang="en-GB" dirty="0"/>
          </a:p>
        </p:txBody>
      </p:sp>
    </p:spTree>
    <p:extLst>
      <p:ext uri="{BB962C8B-B14F-4D97-AF65-F5344CB8AC3E}">
        <p14:creationId xmlns:p14="http://schemas.microsoft.com/office/powerpoint/2010/main" val="24581674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42</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GB" dirty="0"/>
              <a:t>AI and Medical Imaging</a:t>
            </a:r>
          </a:p>
        </p:txBody>
      </p:sp>
      <p:pic>
        <p:nvPicPr>
          <p:cNvPr id="7" name="Content Placeholder 3"/>
          <p:cNvPicPr>
            <a:picLocks noGrp="1" noChangeAspect="1"/>
          </p:cNvPicPr>
          <p:nvPr>
            <p:ph idx="1"/>
          </p:nvPr>
        </p:nvPicPr>
        <p:blipFill>
          <a:blip r:embed="rId2"/>
          <a:stretch>
            <a:fillRect/>
          </a:stretch>
        </p:blipFill>
        <p:spPr>
          <a:xfrm>
            <a:off x="779781" y="1944445"/>
            <a:ext cx="5387853" cy="2379757"/>
          </a:xfrm>
          <a:prstGeom prst="rect">
            <a:avLst/>
          </a:prstGeom>
        </p:spPr>
      </p:pic>
      <p:pic>
        <p:nvPicPr>
          <p:cNvPr id="8" name="Picture 7"/>
          <p:cNvPicPr>
            <a:picLocks noChangeAspect="1"/>
          </p:cNvPicPr>
          <p:nvPr/>
        </p:nvPicPr>
        <p:blipFill>
          <a:blip r:embed="rId3"/>
          <a:stretch>
            <a:fillRect/>
          </a:stretch>
        </p:blipFill>
        <p:spPr>
          <a:xfrm>
            <a:off x="6999316" y="1804749"/>
            <a:ext cx="4750543" cy="2433379"/>
          </a:xfrm>
          <a:prstGeom prst="rect">
            <a:avLst/>
          </a:prstGeom>
        </p:spPr>
      </p:pic>
      <p:pic>
        <p:nvPicPr>
          <p:cNvPr id="9" name="Picture 8"/>
          <p:cNvPicPr>
            <a:picLocks noChangeAspect="1"/>
          </p:cNvPicPr>
          <p:nvPr/>
        </p:nvPicPr>
        <p:blipFill>
          <a:blip r:embed="rId4"/>
          <a:stretch>
            <a:fillRect/>
          </a:stretch>
        </p:blipFill>
        <p:spPr>
          <a:xfrm>
            <a:off x="3729928" y="4361525"/>
            <a:ext cx="4161006" cy="2362361"/>
          </a:xfrm>
          <a:prstGeom prst="rect">
            <a:avLst/>
          </a:prstGeom>
        </p:spPr>
      </p:pic>
    </p:spTree>
    <p:extLst>
      <p:ext uri="{BB962C8B-B14F-4D97-AF65-F5344CB8AC3E}">
        <p14:creationId xmlns:p14="http://schemas.microsoft.com/office/powerpoint/2010/main" val="38102355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43</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GB" dirty="0"/>
              <a:t>Tools and Software</a:t>
            </a:r>
          </a:p>
        </p:txBody>
      </p:sp>
      <p:sp>
        <p:nvSpPr>
          <p:cNvPr id="7" name="Content Placeholder 3"/>
          <p:cNvSpPr>
            <a:spLocks noGrp="1"/>
          </p:cNvSpPr>
          <p:nvPr>
            <p:ph sz="half" idx="4294967295"/>
          </p:nvPr>
        </p:nvSpPr>
        <p:spPr>
          <a:xfrm>
            <a:off x="939801" y="2448173"/>
            <a:ext cx="5157787" cy="3684588"/>
          </a:xfrm>
          <a:prstGeom prst="rect">
            <a:avLst/>
          </a:prstGeom>
        </p:spPr>
        <p:txBody>
          <a:bodyPr>
            <a:normAutofit/>
          </a:bodyPr>
          <a:lstStyle/>
          <a:p>
            <a:r>
              <a:rPr lang="en-GB" sz="1800" dirty="0" err="1" smtClean="0"/>
              <a:t>Voreen</a:t>
            </a:r>
            <a:r>
              <a:rPr lang="en-GB" sz="1800" dirty="0" smtClean="0"/>
              <a:t> </a:t>
            </a:r>
            <a:r>
              <a:rPr lang="en-GB" sz="1800" dirty="0">
                <a:hlinkClick r:id="rId2"/>
              </a:rPr>
              <a:t>https://</a:t>
            </a:r>
            <a:r>
              <a:rPr lang="en-GB" sz="1800" dirty="0" smtClean="0">
                <a:hlinkClick r:id="rId2"/>
              </a:rPr>
              <a:t>www.uni-muenster.de/Voreen/index.html</a:t>
            </a:r>
            <a:endParaRPr lang="en-GB" sz="1800" dirty="0"/>
          </a:p>
          <a:p>
            <a:r>
              <a:rPr lang="en-GB" sz="1800" dirty="0" err="1" smtClean="0"/>
              <a:t>MeVisLab</a:t>
            </a:r>
            <a:r>
              <a:rPr lang="en-GB" sz="1800" dirty="0" smtClean="0"/>
              <a:t> </a:t>
            </a:r>
            <a:r>
              <a:rPr lang="en-GB" sz="1800" dirty="0">
                <a:hlinkClick r:id="rId3"/>
              </a:rPr>
              <a:t>https://www.mevislab.de</a:t>
            </a:r>
            <a:r>
              <a:rPr lang="en-GB" sz="1800" dirty="0" smtClean="0">
                <a:hlinkClick r:id="rId3"/>
              </a:rPr>
              <a:t>/</a:t>
            </a:r>
            <a:endParaRPr lang="en-GB" sz="1800" dirty="0"/>
          </a:p>
          <a:p>
            <a:r>
              <a:rPr lang="en-GB" sz="1800" dirty="0">
                <a:hlinkClick r:id="rId4"/>
              </a:rPr>
              <a:t>https://www.osirix-viewer.com</a:t>
            </a:r>
            <a:r>
              <a:rPr lang="en-GB" sz="1800" dirty="0" smtClean="0">
                <a:hlinkClick r:id="rId4"/>
              </a:rPr>
              <a:t>/</a:t>
            </a:r>
            <a:endParaRPr lang="en-GB" sz="1800" dirty="0" smtClean="0"/>
          </a:p>
          <a:p>
            <a:r>
              <a:rPr lang="en-US" altLang="en-US" sz="1800" dirty="0"/>
              <a:t>3D Slicer </a:t>
            </a:r>
            <a:r>
              <a:rPr lang="en-US" altLang="en-US" sz="1800" dirty="0">
                <a:hlinkClick r:id="rId5"/>
              </a:rPr>
              <a:t>https://www.slicer.org</a:t>
            </a:r>
            <a:r>
              <a:rPr lang="en-US" altLang="en-US" sz="1800" dirty="0" smtClean="0">
                <a:hlinkClick r:id="rId5"/>
              </a:rPr>
              <a:t>/</a:t>
            </a:r>
            <a:endParaRPr lang="en-US" altLang="en-US" sz="1800" dirty="0" smtClean="0"/>
          </a:p>
          <a:p>
            <a:endParaRPr lang="en-GB" sz="1800" dirty="0"/>
          </a:p>
          <a:p>
            <a:endParaRPr lang="en-GB" dirty="0"/>
          </a:p>
        </p:txBody>
      </p:sp>
      <p:sp>
        <p:nvSpPr>
          <p:cNvPr id="8" name="Content Placeholder 5"/>
          <p:cNvSpPr>
            <a:spLocks noGrp="1"/>
          </p:cNvSpPr>
          <p:nvPr>
            <p:ph sz="quarter" idx="4294967295"/>
          </p:nvPr>
        </p:nvSpPr>
        <p:spPr>
          <a:xfrm>
            <a:off x="6097588" y="2276106"/>
            <a:ext cx="5183188" cy="3684588"/>
          </a:xfrm>
          <a:prstGeom prst="rect">
            <a:avLst/>
          </a:prstGeom>
        </p:spPr>
        <p:txBody>
          <a:bodyPr>
            <a:normAutofit/>
          </a:bodyPr>
          <a:lstStyle/>
          <a:p>
            <a:r>
              <a:rPr lang="en-GB" sz="1800" b="1" dirty="0" err="1" smtClean="0"/>
              <a:t>BioDigital</a:t>
            </a:r>
            <a:r>
              <a:rPr lang="en-GB" sz="1800" b="1" dirty="0" smtClean="0"/>
              <a:t> </a:t>
            </a:r>
            <a:r>
              <a:rPr lang="en-GB" sz="1800" dirty="0">
                <a:hlinkClick r:id="rId6"/>
              </a:rPr>
              <a:t>https://www.biodigital.com/</a:t>
            </a:r>
            <a:endParaRPr lang="en-GB" sz="1800" dirty="0"/>
          </a:p>
          <a:p>
            <a:r>
              <a:rPr lang="en-GB" sz="1800" b="1" dirty="0" smtClean="0"/>
              <a:t>MIPAV </a:t>
            </a:r>
            <a:r>
              <a:rPr lang="en-GB" sz="1800" dirty="0">
                <a:hlinkClick r:id="rId7"/>
              </a:rPr>
              <a:t>https://mipav.cit.nih.gov/</a:t>
            </a:r>
            <a:endParaRPr lang="en-GB" sz="1800" dirty="0"/>
          </a:p>
          <a:p>
            <a:r>
              <a:rPr lang="en-GB" sz="1800" dirty="0" err="1" smtClean="0"/>
              <a:t>OsiriX</a:t>
            </a:r>
            <a:r>
              <a:rPr lang="en-GB" sz="1800" dirty="0" smtClean="0"/>
              <a:t> </a:t>
            </a:r>
            <a:r>
              <a:rPr lang="en-GB" sz="1800" dirty="0">
                <a:hlinkClick r:id="rId4"/>
              </a:rPr>
              <a:t>https://www.osirix-viewer.com</a:t>
            </a:r>
            <a:r>
              <a:rPr lang="en-GB" sz="1800" dirty="0" smtClean="0">
                <a:hlinkClick r:id="rId4"/>
              </a:rPr>
              <a:t>/</a:t>
            </a:r>
            <a:endParaRPr lang="en-GB" sz="1800" dirty="0" smtClean="0"/>
          </a:p>
          <a:p>
            <a:r>
              <a:rPr lang="en-GB" sz="1800" dirty="0" err="1" smtClean="0"/>
              <a:t>iMSTK</a:t>
            </a:r>
            <a:r>
              <a:rPr lang="en-GB" sz="1800" dirty="0" smtClean="0"/>
              <a:t> </a:t>
            </a:r>
            <a:r>
              <a:rPr lang="en-GB" sz="1800" dirty="0">
                <a:hlinkClick r:id="rId8"/>
              </a:rPr>
              <a:t>https://www.imstk.org/</a:t>
            </a:r>
            <a:endParaRPr lang="en-GB" sz="1800" dirty="0"/>
          </a:p>
          <a:p>
            <a:r>
              <a:rPr lang="en-GB" sz="1800" dirty="0" smtClean="0"/>
              <a:t>Datasets </a:t>
            </a:r>
          </a:p>
          <a:p>
            <a:pPr lvl="1"/>
            <a:r>
              <a:rPr lang="en-GB" sz="1800" dirty="0" smtClean="0">
                <a:hlinkClick r:id="rId9"/>
              </a:rPr>
              <a:t>http</a:t>
            </a:r>
            <a:r>
              <a:rPr lang="en-GB" sz="1800" dirty="0">
                <a:hlinkClick r:id="rId9"/>
              </a:rPr>
              <a:t>://www.osirix-viewer.com/datasets/</a:t>
            </a:r>
            <a:endParaRPr lang="en-GB" sz="1800" dirty="0"/>
          </a:p>
          <a:p>
            <a:pPr lvl="1"/>
            <a:r>
              <a:rPr lang="en-GB" sz="1800" dirty="0">
                <a:hlinkClick r:id="rId10"/>
              </a:rPr>
              <a:t>https://github.com/pixmeo/osirix</a:t>
            </a:r>
            <a:endParaRPr lang="en-GB" sz="1800" dirty="0"/>
          </a:p>
          <a:p>
            <a:endParaRPr lang="en-GB" dirty="0"/>
          </a:p>
          <a:p>
            <a:endParaRPr lang="en-GB" dirty="0"/>
          </a:p>
        </p:txBody>
      </p:sp>
    </p:spTree>
    <p:extLst>
      <p:ext uri="{BB962C8B-B14F-4D97-AF65-F5344CB8AC3E}">
        <p14:creationId xmlns:p14="http://schemas.microsoft.com/office/powerpoint/2010/main" val="23331061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44</a:t>
            </a:fld>
            <a:endParaRPr lang="en-US" dirty="0"/>
          </a:p>
        </p:txBody>
      </p:sp>
      <p:sp>
        <p:nvSpPr>
          <p:cNvPr id="4" name="Title 3"/>
          <p:cNvSpPr>
            <a:spLocks noGrp="1"/>
          </p:cNvSpPr>
          <p:nvPr>
            <p:ph type="title"/>
          </p:nvPr>
        </p:nvSpPr>
        <p:spPr/>
        <p:txBody>
          <a:bodyPr>
            <a:normAutofit fontScale="90000"/>
          </a:bodyPr>
          <a:lstStyle/>
          <a:p>
            <a:r>
              <a:rPr lang="en-GB" b="1" dirty="0"/>
              <a:t>Visual Computing for </a:t>
            </a:r>
            <a:r>
              <a:rPr lang="en-GB" b="1" dirty="0" smtClean="0"/>
              <a:t>Medicine – </a:t>
            </a:r>
            <a:r>
              <a:rPr lang="en-GB" dirty="0" smtClean="0"/>
              <a:t>Examples</a:t>
            </a:r>
            <a:endParaRPr lang="en-GB" dirty="0"/>
          </a:p>
        </p:txBody>
      </p:sp>
      <p:sp>
        <p:nvSpPr>
          <p:cNvPr id="6" name="Content Placeholder 5"/>
          <p:cNvSpPr>
            <a:spLocks noGrp="1"/>
          </p:cNvSpPr>
          <p:nvPr>
            <p:ph idx="1"/>
          </p:nvPr>
        </p:nvSpPr>
        <p:spPr>
          <a:xfrm>
            <a:off x="650580" y="2156883"/>
            <a:ext cx="10820986" cy="4100859"/>
          </a:xfrm>
        </p:spPr>
        <p:txBody>
          <a:bodyPr>
            <a:normAutofit/>
          </a:bodyPr>
          <a:lstStyle/>
          <a:p>
            <a:pPr marL="285750" indent="-285750">
              <a:buFont typeface="Arial" panose="020B0604020202020204" pitchFamily="34" charset="0"/>
              <a:buChar char="•"/>
            </a:pPr>
            <a:r>
              <a:rPr lang="en-GB" dirty="0"/>
              <a:t>3D Slicer + </a:t>
            </a:r>
            <a:r>
              <a:rPr lang="en-GB" dirty="0" smtClean="0"/>
              <a:t>VR </a:t>
            </a:r>
            <a:r>
              <a:rPr lang="en-GB" dirty="0" smtClean="0">
                <a:hlinkClick r:id="rId2"/>
              </a:rPr>
              <a:t>https</a:t>
            </a:r>
            <a:r>
              <a:rPr lang="en-GB" dirty="0">
                <a:hlinkClick r:id="rId2"/>
              </a:rPr>
              <a:t>://</a:t>
            </a:r>
            <a:r>
              <a:rPr lang="en-GB" dirty="0" smtClean="0">
                <a:hlinkClick r:id="rId2"/>
              </a:rPr>
              <a:t>www.youtube.com/watch?v=VzVjvnKuBAE</a:t>
            </a:r>
            <a:endParaRPr lang="en-GB" dirty="0" smtClean="0"/>
          </a:p>
          <a:p>
            <a:endParaRPr lang="en-GB" dirty="0"/>
          </a:p>
          <a:p>
            <a:pPr marL="285750" indent="-285750">
              <a:buFont typeface="Arial" panose="020B0604020202020204" pitchFamily="34" charset="0"/>
              <a:buChar char="•"/>
            </a:pPr>
            <a:r>
              <a:rPr lang="en-GB" dirty="0" smtClean="0"/>
              <a:t>DICOM </a:t>
            </a:r>
            <a:r>
              <a:rPr lang="en-GB" dirty="0"/>
              <a:t>Director Demo for </a:t>
            </a:r>
            <a:r>
              <a:rPr lang="en-GB" dirty="0" smtClean="0"/>
              <a:t>HoloLens </a:t>
            </a:r>
            <a:r>
              <a:rPr lang="en-GB" dirty="0" smtClean="0">
                <a:hlinkClick r:id="rId3"/>
              </a:rPr>
              <a:t>https</a:t>
            </a:r>
            <a:r>
              <a:rPr lang="en-GB" dirty="0">
                <a:hlinkClick r:id="rId3"/>
              </a:rPr>
              <a:t>://</a:t>
            </a:r>
            <a:r>
              <a:rPr lang="en-GB" dirty="0" smtClean="0">
                <a:hlinkClick r:id="rId3"/>
              </a:rPr>
              <a:t>www.youtube.com/watch?v=L4FhmXsnHTg</a:t>
            </a:r>
            <a:endParaRPr lang="en-GB" dirty="0" smtClean="0"/>
          </a:p>
          <a:p>
            <a:pPr marL="285750" indent="-285750">
              <a:buFont typeface="Arial" panose="020B0604020202020204" pitchFamily="34" charset="0"/>
              <a:buChar char="•"/>
            </a:pPr>
            <a:endParaRPr lang="en-GB" dirty="0" smtClean="0"/>
          </a:p>
          <a:p>
            <a:pPr marL="285750" indent="-285750">
              <a:buFont typeface="Arial" panose="020B0604020202020204" pitchFamily="34" charset="0"/>
              <a:buChar char="•"/>
            </a:pPr>
            <a:r>
              <a:rPr lang="en-GB" dirty="0" smtClean="0"/>
              <a:t>Biomedical Image analysis: research group </a:t>
            </a:r>
            <a:r>
              <a:rPr lang="en-GB" dirty="0" smtClean="0">
                <a:hlinkClick r:id="rId4"/>
              </a:rPr>
              <a:t>https</a:t>
            </a:r>
            <a:r>
              <a:rPr lang="en-GB" dirty="0">
                <a:hlinkClick r:id="rId4"/>
              </a:rPr>
              <a:t>://biomedia.doc.ic.ac.uk/research</a:t>
            </a:r>
            <a:r>
              <a:rPr lang="en-GB" dirty="0">
                <a:hlinkClick r:id="rId4"/>
              </a:rPr>
              <a:t>/</a:t>
            </a:r>
            <a:endParaRPr lang="en-GB" dirty="0"/>
          </a:p>
          <a:p>
            <a:endParaRPr lang="en-GB" dirty="0"/>
          </a:p>
        </p:txBody>
      </p:sp>
    </p:spTree>
    <p:extLst>
      <p:ext uri="{BB962C8B-B14F-4D97-AF65-F5344CB8AC3E}">
        <p14:creationId xmlns:p14="http://schemas.microsoft.com/office/powerpoint/2010/main" val="257273950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Video Analytics</a:t>
            </a:r>
          </a:p>
        </p:txBody>
      </p:sp>
      <p:sp>
        <p:nvSpPr>
          <p:cNvPr id="3" name="Text Placeholder 2"/>
          <p:cNvSpPr>
            <a:spLocks noGrp="1"/>
          </p:cNvSpPr>
          <p:nvPr>
            <p:ph type="body" idx="1"/>
          </p:nvPr>
        </p:nvSpPr>
        <p:spPr/>
        <p:txBody>
          <a:bodyPr/>
          <a:lstStyle/>
          <a:p>
            <a:r>
              <a:rPr lang="en-GB" dirty="0" smtClean="0"/>
              <a:t>Overview</a:t>
            </a:r>
            <a:endParaRPr lang="en-GB" dirty="0"/>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173336E-E515-4A9A-99FF-4F10673EAFA8}" type="slidenum">
              <a:rPr lang="en-GB" smtClean="0"/>
              <a:t>45</a:t>
            </a:fld>
            <a:endParaRPr lang="en-GB"/>
          </a:p>
        </p:txBody>
      </p:sp>
      <p:pic>
        <p:nvPicPr>
          <p:cNvPr id="6" name="Picture 5"/>
          <p:cNvPicPr>
            <a:picLocks noChangeAspect="1"/>
          </p:cNvPicPr>
          <p:nvPr/>
        </p:nvPicPr>
        <p:blipFill>
          <a:blip r:embed="rId2"/>
          <a:stretch>
            <a:fillRect/>
          </a:stretch>
        </p:blipFill>
        <p:spPr>
          <a:xfrm>
            <a:off x="8017933" y="1858921"/>
            <a:ext cx="2654251" cy="1443650"/>
          </a:xfrm>
          <a:prstGeom prst="rect">
            <a:avLst/>
          </a:prstGeom>
        </p:spPr>
      </p:pic>
      <p:pic>
        <p:nvPicPr>
          <p:cNvPr id="7" name="Picture 2" descr="A Bird's eye view of Machine Learning in Video Analytic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84392" y="1943588"/>
            <a:ext cx="2739716" cy="13805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39772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46</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a:t>
            </a:r>
            <a:endParaRPr lang="en-GB" dirty="0"/>
          </a:p>
        </p:txBody>
      </p:sp>
      <p:sp>
        <p:nvSpPr>
          <p:cNvPr id="6" name="Content Placeholder 5"/>
          <p:cNvSpPr>
            <a:spLocks noGrp="1"/>
          </p:cNvSpPr>
          <p:nvPr>
            <p:ph idx="1"/>
          </p:nvPr>
        </p:nvSpPr>
        <p:spPr>
          <a:xfrm>
            <a:off x="650580" y="2156883"/>
            <a:ext cx="10820986" cy="4100859"/>
          </a:xfrm>
        </p:spPr>
        <p:txBody>
          <a:bodyPr>
            <a:normAutofit/>
          </a:bodyPr>
          <a:lstStyle/>
          <a:p>
            <a:pPr marL="285750" indent="-285750">
              <a:buFont typeface="Arial" panose="020B0604020202020204" pitchFamily="34" charset="0"/>
              <a:buChar char="•"/>
            </a:pPr>
            <a:r>
              <a:rPr lang="en-GB" dirty="0"/>
              <a:t>Video content analysis (also video content analytics, VCA) is the capability of automatically analysing video to detect and determine temporal and spatial events (Wikipedia).</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Video Analytics deals with the extraction of data from incoming video and the generation of results that are meaningful to humans.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Video analytics systems track video frames of cars, individuals, and other items to offer better surveillance and safety solutions.</a:t>
            </a:r>
          </a:p>
        </p:txBody>
      </p:sp>
    </p:spTree>
    <p:extLst>
      <p:ext uri="{BB962C8B-B14F-4D97-AF65-F5344CB8AC3E}">
        <p14:creationId xmlns:p14="http://schemas.microsoft.com/office/powerpoint/2010/main" val="40437050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47</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a:t>
            </a:r>
            <a:endParaRPr lang="en-GB" dirty="0"/>
          </a:p>
        </p:txBody>
      </p:sp>
      <p:sp>
        <p:nvSpPr>
          <p:cNvPr id="6" name="Content Placeholder 5"/>
          <p:cNvSpPr>
            <a:spLocks noGrp="1"/>
          </p:cNvSpPr>
          <p:nvPr>
            <p:ph idx="1"/>
          </p:nvPr>
        </p:nvSpPr>
        <p:spPr>
          <a:xfrm>
            <a:off x="650580" y="2156883"/>
            <a:ext cx="10820986" cy="4100859"/>
          </a:xfrm>
        </p:spPr>
        <p:txBody>
          <a:bodyPr>
            <a:normAutofit/>
          </a:bodyPr>
          <a:lstStyle/>
          <a:p>
            <a:pPr marL="285750" indent="-285750">
              <a:buFont typeface="Arial" panose="020B0604020202020204" pitchFamily="34" charset="0"/>
              <a:buChar char="•"/>
            </a:pPr>
            <a:r>
              <a:rPr lang="en-GB" dirty="0"/>
              <a:t>With the emergence of advanced technology, intelligent and smart video analytics services offer reliable and precise monitoring and can capture incidents that get unnoticed by humans.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Implementation of video analytics would keep track of various cameras, analyze suspicious activities and send alert notification to the concerned authorities to take safety precautions.</a:t>
            </a:r>
          </a:p>
        </p:txBody>
      </p:sp>
    </p:spTree>
    <p:extLst>
      <p:ext uri="{BB962C8B-B14F-4D97-AF65-F5344CB8AC3E}">
        <p14:creationId xmlns:p14="http://schemas.microsoft.com/office/powerpoint/2010/main" val="316844036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48</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 </a:t>
            </a:r>
            <a:r>
              <a:rPr lang="en-GB" dirty="0"/>
              <a:t>Motivations</a:t>
            </a:r>
            <a:r>
              <a:rPr lang="en-GB" b="1" dirty="0" smtClean="0"/>
              <a:t> </a:t>
            </a:r>
            <a:endParaRPr lang="en-GB" dirty="0"/>
          </a:p>
        </p:txBody>
      </p:sp>
      <p:sp>
        <p:nvSpPr>
          <p:cNvPr id="6" name="Content Placeholder 5"/>
          <p:cNvSpPr>
            <a:spLocks noGrp="1"/>
          </p:cNvSpPr>
          <p:nvPr>
            <p:ph idx="1"/>
          </p:nvPr>
        </p:nvSpPr>
        <p:spPr>
          <a:xfrm>
            <a:off x="650580" y="2156883"/>
            <a:ext cx="10820986" cy="4100859"/>
          </a:xfrm>
        </p:spPr>
        <p:txBody>
          <a:bodyPr>
            <a:normAutofit/>
          </a:bodyPr>
          <a:lstStyle/>
          <a:p>
            <a:pPr marL="285750" indent="-285750">
              <a:buFont typeface="Arial" panose="020B0604020202020204" pitchFamily="34" charset="0"/>
              <a:buChar char="•"/>
            </a:pPr>
            <a:r>
              <a:rPr lang="en-GB" dirty="0"/>
              <a:t>The amount of videos is growing rapidly across industries.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A recent IDC report projects that 79.4 zettabytes of data will be created by connected Internet of things (IoT) devices by 2025, mostly generated by video applications.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Harnessing the full potential of this content deluge is no small task.</a:t>
            </a:r>
          </a:p>
        </p:txBody>
      </p:sp>
    </p:spTree>
    <p:extLst>
      <p:ext uri="{BB962C8B-B14F-4D97-AF65-F5344CB8AC3E}">
        <p14:creationId xmlns:p14="http://schemas.microsoft.com/office/powerpoint/2010/main" val="47603860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49</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 </a:t>
            </a:r>
            <a:r>
              <a:rPr lang="en-GB" dirty="0"/>
              <a:t>Motivations</a:t>
            </a:r>
            <a:r>
              <a:rPr lang="en-GB" b="1" dirty="0" smtClean="0"/>
              <a:t> </a:t>
            </a:r>
            <a:endParaRPr lang="en-GB" dirty="0"/>
          </a:p>
        </p:txBody>
      </p:sp>
      <p:sp>
        <p:nvSpPr>
          <p:cNvPr id="6" name="Content Placeholder 5"/>
          <p:cNvSpPr>
            <a:spLocks noGrp="1"/>
          </p:cNvSpPr>
          <p:nvPr>
            <p:ph idx="1"/>
          </p:nvPr>
        </p:nvSpPr>
        <p:spPr>
          <a:xfrm>
            <a:off x="650580" y="2156883"/>
            <a:ext cx="10820986" cy="4100859"/>
          </a:xfrm>
        </p:spPr>
        <p:txBody>
          <a:bodyPr>
            <a:normAutofit/>
          </a:bodyPr>
          <a:lstStyle/>
          <a:p>
            <a:pPr marL="285750" indent="-285750">
              <a:buFont typeface="Arial" panose="020B0604020202020204" pitchFamily="34" charset="0"/>
              <a:buChar char="•"/>
            </a:pPr>
            <a:r>
              <a:rPr lang="en-GB" dirty="0"/>
              <a:t>Manual video analysis is a slow, labours and prone to errors.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Over 41B hours of video footage is captured weekly1 , but only a fraction of cameras and sensors provide any sort of intelligence.</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Failure to fully optimize content or effectively monitor and respond to live video can result in missed opportunities for a variety of industries.</a:t>
            </a:r>
          </a:p>
        </p:txBody>
      </p:sp>
    </p:spTree>
    <p:extLst>
      <p:ext uri="{BB962C8B-B14F-4D97-AF65-F5344CB8AC3E}">
        <p14:creationId xmlns:p14="http://schemas.microsoft.com/office/powerpoint/2010/main" val="421479230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Visual Computing for the I4.0</a:t>
            </a:r>
          </a:p>
        </p:txBody>
      </p:sp>
      <p:sp>
        <p:nvSpPr>
          <p:cNvPr id="3" name="Text Placeholder 2"/>
          <p:cNvSpPr>
            <a:spLocks noGrp="1"/>
          </p:cNvSpPr>
          <p:nvPr>
            <p:ph type="body" idx="1"/>
          </p:nvPr>
        </p:nvSpPr>
        <p:spPr/>
        <p:txBody>
          <a:bodyPr/>
          <a:lstStyle/>
          <a:p>
            <a:r>
              <a:rPr lang="en-GB" dirty="0" smtClean="0"/>
              <a:t>Overview</a:t>
            </a:r>
            <a:endParaRPr lang="en-GB" dirty="0"/>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173336E-E515-4A9A-99FF-4F10673EAFA8}" type="slidenum">
              <a:rPr lang="en-GB" smtClean="0"/>
              <a:t>5</a:t>
            </a:fld>
            <a:endParaRPr lang="en-GB" dirty="0"/>
          </a:p>
        </p:txBody>
      </p:sp>
    </p:spTree>
    <p:extLst>
      <p:ext uri="{BB962C8B-B14F-4D97-AF65-F5344CB8AC3E}">
        <p14:creationId xmlns:p14="http://schemas.microsoft.com/office/powerpoint/2010/main" val="41122641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50</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 </a:t>
            </a:r>
            <a:r>
              <a:rPr lang="en-GB" dirty="0"/>
              <a:t>Market Analysis</a:t>
            </a:r>
            <a:r>
              <a:rPr lang="en-GB" b="1" dirty="0" smtClean="0"/>
              <a:t> </a:t>
            </a:r>
            <a:endParaRPr lang="en-GB" dirty="0"/>
          </a:p>
        </p:txBody>
      </p:sp>
      <p:sp>
        <p:nvSpPr>
          <p:cNvPr id="6" name="Content Placeholder 5"/>
          <p:cNvSpPr>
            <a:spLocks noGrp="1"/>
          </p:cNvSpPr>
          <p:nvPr>
            <p:ph idx="1"/>
          </p:nvPr>
        </p:nvSpPr>
        <p:spPr>
          <a:xfrm>
            <a:off x="650580" y="2156883"/>
            <a:ext cx="3599687" cy="4100859"/>
          </a:xfrm>
        </p:spPr>
        <p:txBody>
          <a:bodyPr>
            <a:normAutofit/>
          </a:bodyPr>
          <a:lstStyle/>
          <a:p>
            <a:pPr marL="285750" indent="-285750">
              <a:buFont typeface="Arial" panose="020B0604020202020204" pitchFamily="34" charset="0"/>
              <a:buChar char="•"/>
            </a:pPr>
            <a:r>
              <a:rPr lang="en-GB" dirty="0"/>
              <a:t>The demand for Video Analytics solutions is increasing which enabling rapid market growth</a:t>
            </a:r>
            <a:r>
              <a:rPr lang="en-GB" dirty="0" smtClean="0"/>
              <a:t>.</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smtClean="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smtClean="0"/>
          </a:p>
          <a:p>
            <a:pPr marL="285750" indent="-285750">
              <a:buFont typeface="Arial" panose="020B0604020202020204" pitchFamily="34" charset="0"/>
              <a:buChar char="•"/>
            </a:pPr>
            <a:r>
              <a:rPr lang="en-GB" dirty="0"/>
              <a:t>The global market was valued at US$ 2,488.5 </a:t>
            </a:r>
            <a:r>
              <a:rPr lang="en-GB" dirty="0" err="1"/>
              <a:t>Mn</a:t>
            </a:r>
            <a:r>
              <a:rPr lang="en-GB" dirty="0"/>
              <a:t> and is anticipated to reach US$ 11,965.6 </a:t>
            </a:r>
            <a:r>
              <a:rPr lang="en-GB" dirty="0" err="1"/>
              <a:t>Mn</a:t>
            </a:r>
            <a:r>
              <a:rPr lang="en-GB" dirty="0"/>
              <a:t> by 2026.</a:t>
            </a:r>
          </a:p>
          <a:p>
            <a:pPr marL="285750" indent="-285750">
              <a:buFont typeface="Arial" panose="020B0604020202020204" pitchFamily="34" charset="0"/>
              <a:buChar char="•"/>
            </a:pPr>
            <a:endParaRPr lang="en-GB" dirty="0"/>
          </a:p>
        </p:txBody>
      </p:sp>
      <p:pic>
        <p:nvPicPr>
          <p:cNvPr id="7" name="Picture 6"/>
          <p:cNvPicPr>
            <a:picLocks noChangeAspect="1"/>
          </p:cNvPicPr>
          <p:nvPr/>
        </p:nvPicPr>
        <p:blipFill>
          <a:blip r:embed="rId2"/>
          <a:stretch>
            <a:fillRect/>
          </a:stretch>
        </p:blipFill>
        <p:spPr>
          <a:xfrm>
            <a:off x="6229404" y="1027432"/>
            <a:ext cx="4686611" cy="2807149"/>
          </a:xfrm>
          <a:prstGeom prst="rect">
            <a:avLst/>
          </a:prstGeom>
        </p:spPr>
      </p:pic>
      <p:pic>
        <p:nvPicPr>
          <p:cNvPr id="8" name="Content Placeholder 3"/>
          <p:cNvPicPr>
            <a:picLocks noChangeAspect="1"/>
          </p:cNvPicPr>
          <p:nvPr/>
        </p:nvPicPr>
        <p:blipFill>
          <a:blip r:embed="rId3"/>
          <a:stretch>
            <a:fillRect/>
          </a:stretch>
        </p:blipFill>
        <p:spPr>
          <a:xfrm>
            <a:off x="6229405" y="4029122"/>
            <a:ext cx="4686610" cy="2423161"/>
          </a:xfrm>
          <a:prstGeom prst="rect">
            <a:avLst/>
          </a:prstGeom>
        </p:spPr>
      </p:pic>
    </p:spTree>
    <p:extLst>
      <p:ext uri="{BB962C8B-B14F-4D97-AF65-F5344CB8AC3E}">
        <p14:creationId xmlns:p14="http://schemas.microsoft.com/office/powerpoint/2010/main" val="221188689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51</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 </a:t>
            </a:r>
            <a:r>
              <a:rPr lang="en-GB" dirty="0"/>
              <a:t>Key Applications and Use cases</a:t>
            </a:r>
          </a:p>
        </p:txBody>
      </p:sp>
      <p:graphicFrame>
        <p:nvGraphicFramePr>
          <p:cNvPr id="7" name="Diagram 6"/>
          <p:cNvGraphicFramePr/>
          <p:nvPr>
            <p:extLst>
              <p:ext uri="{D42A27DB-BD31-4B8C-83A1-F6EECF244321}">
                <p14:modId xmlns:p14="http://schemas.microsoft.com/office/powerpoint/2010/main" val="2593233006"/>
              </p:ext>
            </p:extLst>
          </p:nvPr>
        </p:nvGraphicFramePr>
        <p:xfrm>
          <a:off x="3503562" y="1906028"/>
          <a:ext cx="6957330" cy="455917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 name="Content Placeholder 2"/>
          <p:cNvSpPr>
            <a:spLocks noGrp="1"/>
          </p:cNvSpPr>
          <p:nvPr>
            <p:ph idx="1"/>
          </p:nvPr>
        </p:nvSpPr>
        <p:spPr>
          <a:xfrm>
            <a:off x="659854" y="2113868"/>
            <a:ext cx="3666067" cy="4143874"/>
          </a:xfrm>
        </p:spPr>
        <p:txBody>
          <a:bodyPr>
            <a:normAutofit fontScale="85000" lnSpcReduction="20000"/>
          </a:bodyPr>
          <a:lstStyle/>
          <a:p>
            <a:pPr marL="285750" indent="-285750">
              <a:buFont typeface="Arial" panose="020B0604020202020204" pitchFamily="34" charset="0"/>
              <a:buChar char="•"/>
            </a:pPr>
            <a:r>
              <a:rPr lang="en-GB" dirty="0" smtClean="0"/>
              <a:t>Retails</a:t>
            </a:r>
          </a:p>
          <a:p>
            <a:pPr lvl="1"/>
            <a:r>
              <a:rPr lang="en-GB" dirty="0" smtClean="0"/>
              <a:t>Consumer Behaviour</a:t>
            </a:r>
          </a:p>
          <a:p>
            <a:pPr lvl="1"/>
            <a:r>
              <a:rPr lang="en-GB" dirty="0" smtClean="0"/>
              <a:t>Security</a:t>
            </a:r>
          </a:p>
          <a:p>
            <a:pPr lvl="1"/>
            <a:r>
              <a:rPr lang="en-GB" dirty="0" smtClean="0"/>
              <a:t>Marketing</a:t>
            </a:r>
          </a:p>
          <a:p>
            <a:pPr lvl="1"/>
            <a:r>
              <a:rPr lang="en-GB" dirty="0" smtClean="0"/>
              <a:t>Operation Optimization</a:t>
            </a:r>
          </a:p>
          <a:p>
            <a:pPr marL="285750" indent="-285750">
              <a:buFont typeface="Arial" panose="020B0604020202020204" pitchFamily="34" charset="0"/>
              <a:buChar char="•"/>
            </a:pPr>
            <a:r>
              <a:rPr lang="en-GB" dirty="0" smtClean="0"/>
              <a:t>Smart City</a:t>
            </a:r>
          </a:p>
          <a:p>
            <a:pPr lvl="1"/>
            <a:r>
              <a:rPr lang="en-GB" dirty="0" smtClean="0"/>
              <a:t>Traffic Management</a:t>
            </a:r>
          </a:p>
          <a:p>
            <a:pPr lvl="1"/>
            <a:r>
              <a:rPr lang="en-GB" dirty="0" smtClean="0"/>
              <a:t>Traffic Enforcement</a:t>
            </a:r>
          </a:p>
          <a:p>
            <a:pPr lvl="1"/>
            <a:r>
              <a:rPr lang="en-GB" dirty="0" smtClean="0"/>
              <a:t>Crowd Management</a:t>
            </a:r>
          </a:p>
          <a:p>
            <a:pPr marL="285750" indent="-285750">
              <a:buFont typeface="Arial" panose="020B0604020202020204" pitchFamily="34" charset="0"/>
              <a:buChar char="•"/>
            </a:pPr>
            <a:r>
              <a:rPr lang="en-GB" dirty="0" smtClean="0"/>
              <a:t>Critical Infrastructure </a:t>
            </a:r>
          </a:p>
          <a:p>
            <a:pPr marL="285750" indent="-285750">
              <a:buFont typeface="Arial" panose="020B0604020202020204" pitchFamily="34" charset="0"/>
              <a:buChar char="•"/>
            </a:pPr>
            <a:r>
              <a:rPr lang="en-GB" dirty="0" smtClean="0"/>
              <a:t>Government</a:t>
            </a:r>
          </a:p>
          <a:p>
            <a:pPr lvl="1"/>
            <a:r>
              <a:rPr lang="en-GB" dirty="0" smtClean="0"/>
              <a:t>Traffic Enforcement</a:t>
            </a:r>
          </a:p>
          <a:p>
            <a:pPr lvl="1"/>
            <a:r>
              <a:rPr lang="en-GB" dirty="0" smtClean="0"/>
              <a:t>Law Enforcement</a:t>
            </a:r>
          </a:p>
          <a:p>
            <a:pPr marL="285750" indent="-285750">
              <a:buFont typeface="Arial" panose="020B0604020202020204" pitchFamily="34" charset="0"/>
              <a:buChar char="•"/>
            </a:pPr>
            <a:r>
              <a:rPr lang="en-GB" dirty="0" smtClean="0"/>
              <a:t>Consumer</a:t>
            </a:r>
          </a:p>
          <a:p>
            <a:pPr lvl="1"/>
            <a:r>
              <a:rPr lang="en-GB" dirty="0" smtClean="0"/>
              <a:t>Home Security</a:t>
            </a:r>
          </a:p>
          <a:p>
            <a:pPr lvl="1"/>
            <a:r>
              <a:rPr lang="en-GB" dirty="0" smtClean="0"/>
              <a:t>Baby Monitoring</a:t>
            </a:r>
          </a:p>
          <a:p>
            <a:pPr marL="285750" indent="-285750">
              <a:buFont typeface="Arial" panose="020B0604020202020204" pitchFamily="34" charset="0"/>
              <a:buChar char="•"/>
            </a:pPr>
            <a:r>
              <a:rPr lang="en-GB" dirty="0" smtClean="0"/>
              <a:t>Others</a:t>
            </a:r>
            <a:endParaRPr lang="en-GB" dirty="0"/>
          </a:p>
          <a:p>
            <a:pPr lvl="1"/>
            <a:endParaRPr lang="en-GB" dirty="0" smtClean="0"/>
          </a:p>
          <a:p>
            <a:endParaRPr lang="en-GB" dirty="0" smtClean="0"/>
          </a:p>
          <a:p>
            <a:endParaRPr lang="en-GB" dirty="0"/>
          </a:p>
        </p:txBody>
      </p:sp>
    </p:spTree>
    <p:extLst>
      <p:ext uri="{BB962C8B-B14F-4D97-AF65-F5344CB8AC3E}">
        <p14:creationId xmlns:p14="http://schemas.microsoft.com/office/powerpoint/2010/main" val="13851718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52</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 </a:t>
            </a:r>
            <a:r>
              <a:rPr lang="en-GB" dirty="0"/>
              <a:t>Architecture</a:t>
            </a:r>
            <a:r>
              <a:rPr lang="en-GB" b="1" dirty="0" smtClean="0"/>
              <a:t> </a:t>
            </a:r>
            <a:endParaRPr lang="en-GB" dirty="0"/>
          </a:p>
        </p:txBody>
      </p:sp>
      <p:sp>
        <p:nvSpPr>
          <p:cNvPr id="6" name="Content Placeholder 5"/>
          <p:cNvSpPr>
            <a:spLocks noGrp="1"/>
          </p:cNvSpPr>
          <p:nvPr>
            <p:ph idx="1"/>
          </p:nvPr>
        </p:nvSpPr>
        <p:spPr>
          <a:xfrm>
            <a:off x="650580" y="2156883"/>
            <a:ext cx="10820986" cy="4100859"/>
          </a:xfrm>
        </p:spPr>
        <p:txBody>
          <a:bodyPr>
            <a:normAutofit/>
          </a:bodyPr>
          <a:lstStyle/>
          <a:p>
            <a:pPr marL="285750" indent="-285750">
              <a:buFont typeface="Arial" panose="020B0604020202020204" pitchFamily="34" charset="0"/>
              <a:buChar char="•"/>
            </a:pPr>
            <a:r>
              <a:rPr lang="en-GB" dirty="0"/>
              <a:t>Two Perspectives</a:t>
            </a:r>
          </a:p>
          <a:p>
            <a:pPr marL="971516" lvl="1" indent="-285750"/>
            <a:r>
              <a:rPr lang="en-GB" b="1" dirty="0"/>
              <a:t>Server based </a:t>
            </a:r>
            <a:r>
              <a:rPr lang="en-GB" dirty="0"/>
              <a:t>- IP Cameras or Encoders connected via Ethernet to a Server. </a:t>
            </a:r>
          </a:p>
          <a:p>
            <a:pPr marL="971516" lvl="1" indent="-285750"/>
            <a:r>
              <a:rPr lang="en-GB" b="1" dirty="0"/>
              <a:t>Edge based</a:t>
            </a:r>
            <a:r>
              <a:rPr lang="en-GB" dirty="0"/>
              <a:t> - Self contained analytics using smart Cameras. </a:t>
            </a:r>
          </a:p>
        </p:txBody>
      </p:sp>
    </p:spTree>
    <p:extLst>
      <p:ext uri="{BB962C8B-B14F-4D97-AF65-F5344CB8AC3E}">
        <p14:creationId xmlns:p14="http://schemas.microsoft.com/office/powerpoint/2010/main" val="324237789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53</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 </a:t>
            </a:r>
            <a:r>
              <a:rPr lang="en-GB" dirty="0"/>
              <a:t>Architecture</a:t>
            </a:r>
            <a:r>
              <a:rPr lang="en-GB" b="1" dirty="0" smtClean="0"/>
              <a:t> </a:t>
            </a:r>
            <a:endParaRPr lang="en-GB" dirty="0"/>
          </a:p>
        </p:txBody>
      </p:sp>
      <p:pic>
        <p:nvPicPr>
          <p:cNvPr id="7" name="Content Placeholder 3"/>
          <p:cNvPicPr>
            <a:picLocks noGrp="1" noChangeAspect="1"/>
          </p:cNvPicPr>
          <p:nvPr>
            <p:ph idx="1"/>
          </p:nvPr>
        </p:nvPicPr>
        <p:blipFill>
          <a:blip r:embed="rId2"/>
          <a:stretch>
            <a:fillRect/>
          </a:stretch>
        </p:blipFill>
        <p:spPr>
          <a:xfrm>
            <a:off x="1442612" y="1990973"/>
            <a:ext cx="8534400" cy="3106662"/>
          </a:xfrm>
          <a:prstGeom prst="rect">
            <a:avLst/>
          </a:prstGeom>
        </p:spPr>
      </p:pic>
    </p:spTree>
    <p:extLst>
      <p:ext uri="{BB962C8B-B14F-4D97-AF65-F5344CB8AC3E}">
        <p14:creationId xmlns:p14="http://schemas.microsoft.com/office/powerpoint/2010/main" val="225821389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54</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 </a:t>
            </a:r>
            <a:r>
              <a:rPr lang="en-GB" dirty="0"/>
              <a:t>Architecture</a:t>
            </a:r>
            <a:r>
              <a:rPr lang="en-GB" b="1" dirty="0" smtClean="0"/>
              <a:t> </a:t>
            </a:r>
            <a:endParaRPr lang="en-GB" dirty="0"/>
          </a:p>
        </p:txBody>
      </p:sp>
      <p:pic>
        <p:nvPicPr>
          <p:cNvPr id="8" name="Content Placeholder 3"/>
          <p:cNvPicPr>
            <a:picLocks noGrp="1" noChangeAspect="1"/>
          </p:cNvPicPr>
          <p:nvPr>
            <p:ph idx="1"/>
          </p:nvPr>
        </p:nvPicPr>
        <p:blipFill>
          <a:blip r:embed="rId2"/>
          <a:stretch>
            <a:fillRect/>
          </a:stretch>
        </p:blipFill>
        <p:spPr>
          <a:xfrm>
            <a:off x="1759974" y="2278190"/>
            <a:ext cx="8253105" cy="3119720"/>
          </a:xfrm>
          <a:prstGeom prst="rect">
            <a:avLst/>
          </a:prstGeom>
        </p:spPr>
      </p:pic>
    </p:spTree>
    <p:extLst>
      <p:ext uri="{BB962C8B-B14F-4D97-AF65-F5344CB8AC3E}">
        <p14:creationId xmlns:p14="http://schemas.microsoft.com/office/powerpoint/2010/main" val="278314685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55</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 </a:t>
            </a:r>
            <a:r>
              <a:rPr lang="en-GB" dirty="0"/>
              <a:t>Transform Video into Insights</a:t>
            </a:r>
            <a:r>
              <a:rPr lang="en-GB" b="1" dirty="0" smtClean="0"/>
              <a:t> </a:t>
            </a:r>
            <a:endParaRPr lang="en-GB" dirty="0"/>
          </a:p>
        </p:txBody>
      </p:sp>
      <p:sp>
        <p:nvSpPr>
          <p:cNvPr id="6" name="Content Placeholder 5"/>
          <p:cNvSpPr>
            <a:spLocks noGrp="1"/>
          </p:cNvSpPr>
          <p:nvPr>
            <p:ph idx="1"/>
          </p:nvPr>
        </p:nvSpPr>
        <p:spPr>
          <a:xfrm>
            <a:off x="650580" y="2156883"/>
            <a:ext cx="10820986" cy="4100859"/>
          </a:xfrm>
        </p:spPr>
        <p:txBody>
          <a:bodyPr>
            <a:normAutofit/>
          </a:bodyPr>
          <a:lstStyle/>
          <a:p>
            <a:pPr marL="285750" indent="-285750">
              <a:buFont typeface="Arial" panose="020B0604020202020204" pitchFamily="34" charset="0"/>
              <a:buChar char="•"/>
            </a:pPr>
            <a:r>
              <a:rPr lang="en-GB" dirty="0"/>
              <a:t>Many industries are now exploring the use of AI to rapidly analyze live and archived video to gain a deeper understanding of customers, infrastructure and operations.</a:t>
            </a:r>
          </a:p>
          <a:p>
            <a:pPr marL="285750" indent="-285750">
              <a:buFont typeface="Arial" panose="020B0604020202020204" pitchFamily="34" charset="0"/>
              <a:buChar char="•"/>
            </a:pPr>
            <a:r>
              <a:rPr lang="en-GB" dirty="0"/>
              <a:t>Benefits such as:</a:t>
            </a:r>
          </a:p>
          <a:p>
            <a:pPr marL="971516" lvl="1" indent="-285750"/>
            <a:r>
              <a:rPr lang="en-GB" b="1" dirty="0"/>
              <a:t>Enabling proactive responses </a:t>
            </a:r>
            <a:r>
              <a:rPr lang="en-GB" dirty="0"/>
              <a:t>– Delivering near real-time alerts when potentially problematic circumstances or events are captured on video, such as a nearly empty shelf in a store, an inappropriate gesture during a broadcast, a railway platform becoming overly crowded or a suspicious item left in a public zone.</a:t>
            </a:r>
          </a:p>
          <a:p>
            <a:pPr marL="971516" lvl="1" indent="-285750"/>
            <a:r>
              <a:rPr lang="en-GB" b="1" dirty="0"/>
              <a:t>Monetizing archived content</a:t>
            </a:r>
            <a:r>
              <a:rPr lang="en-GB" dirty="0"/>
              <a:t> – Creating rich metadata that can be searched and shared based on the objects, events, people and locations that appear in the video.</a:t>
            </a:r>
          </a:p>
          <a:p>
            <a:pPr marL="971516" lvl="1" indent="-285750"/>
            <a:r>
              <a:rPr lang="en-GB" b="1" dirty="0"/>
              <a:t>Enhancing operational insights</a:t>
            </a:r>
            <a:r>
              <a:rPr lang="en-GB" dirty="0"/>
              <a:t> – Measuring human and vehicle traffic in a specific area to identify movement patterns, dwell times, and common areas of congestion.</a:t>
            </a:r>
          </a:p>
          <a:p>
            <a:pPr marL="971516" lvl="1" indent="-285750"/>
            <a:r>
              <a:rPr lang="en-GB" b="1" dirty="0" smtClean="0"/>
              <a:t>Supporting worker wellbeing</a:t>
            </a:r>
            <a:r>
              <a:rPr lang="en-GB" dirty="0" smtClean="0"/>
              <a:t> – Identifying potentially dangerous situations and alerting personnel.</a:t>
            </a:r>
          </a:p>
          <a:p>
            <a:pPr marL="971516" lvl="1" indent="-285750"/>
            <a:r>
              <a:rPr lang="en-GB" b="1" dirty="0" smtClean="0"/>
              <a:t>Identifying </a:t>
            </a:r>
            <a:r>
              <a:rPr lang="en-GB" b="1" dirty="0"/>
              <a:t>and removing inappropriate content</a:t>
            </a:r>
            <a:r>
              <a:rPr lang="en-GB" dirty="0"/>
              <a:t> – Monitoring people, behaviours and logos in real-world and digital spaces so that unwanted and inappropriate content can be flagged and addressed.</a:t>
            </a:r>
          </a:p>
        </p:txBody>
      </p:sp>
    </p:spTree>
    <p:extLst>
      <p:ext uri="{BB962C8B-B14F-4D97-AF65-F5344CB8AC3E}">
        <p14:creationId xmlns:p14="http://schemas.microsoft.com/office/powerpoint/2010/main" val="255045631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56</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 </a:t>
            </a:r>
            <a:r>
              <a:rPr lang="en-GB" dirty="0"/>
              <a:t>Intelligent Video Analytics Tasks</a:t>
            </a:r>
          </a:p>
        </p:txBody>
      </p:sp>
      <p:sp>
        <p:nvSpPr>
          <p:cNvPr id="6" name="Content Placeholder 5"/>
          <p:cNvSpPr>
            <a:spLocks noGrp="1"/>
          </p:cNvSpPr>
          <p:nvPr>
            <p:ph idx="1"/>
          </p:nvPr>
        </p:nvSpPr>
        <p:spPr>
          <a:xfrm>
            <a:off x="650580" y="2156883"/>
            <a:ext cx="10820986" cy="4100859"/>
          </a:xfrm>
        </p:spPr>
        <p:txBody>
          <a:bodyPr>
            <a:normAutofit/>
          </a:bodyPr>
          <a:lstStyle/>
          <a:p>
            <a:pPr marL="285750" indent="-285750">
              <a:buFont typeface="Arial" panose="020B0604020202020204" pitchFamily="34" charset="0"/>
              <a:buChar char="•"/>
            </a:pPr>
            <a:r>
              <a:rPr lang="en-GB" dirty="0"/>
              <a:t>Understand the context of the entire scene and its background</a:t>
            </a:r>
          </a:p>
          <a:p>
            <a:pPr marL="285750" indent="-285750">
              <a:buFont typeface="Arial" panose="020B0604020202020204" pitchFamily="34" charset="0"/>
              <a:buChar char="•"/>
            </a:pPr>
            <a:r>
              <a:rPr lang="en-GB" dirty="0"/>
              <a:t>Object detection</a:t>
            </a:r>
          </a:p>
          <a:p>
            <a:pPr marL="971516" lvl="1" indent="-285750"/>
            <a:r>
              <a:rPr lang="en-GB" dirty="0"/>
              <a:t>detect the object in a video frame.</a:t>
            </a:r>
          </a:p>
          <a:p>
            <a:pPr marL="285750" indent="-285750">
              <a:buFont typeface="Arial" panose="020B0604020202020204" pitchFamily="34" charset="0"/>
              <a:buChar char="•"/>
            </a:pPr>
            <a:r>
              <a:rPr lang="en-GB" dirty="0"/>
              <a:t>Object/character recognition</a:t>
            </a:r>
          </a:p>
          <a:p>
            <a:pPr marL="971516" lvl="1" indent="-285750"/>
            <a:r>
              <a:rPr lang="en-GB" dirty="0"/>
              <a:t>recognize detected object.</a:t>
            </a:r>
          </a:p>
          <a:p>
            <a:pPr marL="285750" indent="-285750">
              <a:buFont typeface="Arial" panose="020B0604020202020204" pitchFamily="34" charset="0"/>
              <a:buChar char="•"/>
            </a:pPr>
            <a:r>
              <a:rPr lang="en-GB" dirty="0"/>
              <a:t>Object tracking</a:t>
            </a:r>
          </a:p>
          <a:p>
            <a:pPr marL="971516" lvl="1" indent="-285750"/>
            <a:r>
              <a:rPr lang="en-GB" dirty="0"/>
              <a:t>monitor behaviour of detected object.</a:t>
            </a:r>
          </a:p>
          <a:p>
            <a:pPr marL="285750" indent="-285750">
              <a:buFont typeface="Arial" panose="020B0604020202020204" pitchFamily="34" charset="0"/>
              <a:buChar char="•"/>
            </a:pPr>
            <a:r>
              <a:rPr lang="en-GB" dirty="0"/>
              <a:t>Create a structured database of information out of the unstructured video data for granular search, comprehensive report and smart alerting.</a:t>
            </a:r>
          </a:p>
        </p:txBody>
      </p:sp>
    </p:spTree>
    <p:extLst>
      <p:ext uri="{BB962C8B-B14F-4D97-AF65-F5344CB8AC3E}">
        <p14:creationId xmlns:p14="http://schemas.microsoft.com/office/powerpoint/2010/main" val="31629789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57</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 </a:t>
            </a:r>
            <a:r>
              <a:rPr lang="en-GB" dirty="0" smtClean="0"/>
              <a:t>Features</a:t>
            </a:r>
            <a:endParaRPr lang="en-GB" dirty="0"/>
          </a:p>
        </p:txBody>
      </p:sp>
      <p:sp>
        <p:nvSpPr>
          <p:cNvPr id="6" name="Content Placeholder 5"/>
          <p:cNvSpPr>
            <a:spLocks noGrp="1"/>
          </p:cNvSpPr>
          <p:nvPr>
            <p:ph idx="1"/>
          </p:nvPr>
        </p:nvSpPr>
        <p:spPr>
          <a:xfrm>
            <a:off x="650580" y="2156883"/>
            <a:ext cx="10820986" cy="4100859"/>
          </a:xfrm>
        </p:spPr>
        <p:txBody>
          <a:bodyPr>
            <a:normAutofit/>
          </a:bodyPr>
          <a:lstStyle/>
          <a:p>
            <a:pPr marL="285750" indent="-285750">
              <a:buFont typeface="Arial" panose="020B0604020202020204" pitchFamily="34" charset="0"/>
              <a:buChar char="•"/>
            </a:pPr>
            <a:r>
              <a:rPr lang="en-GB" dirty="0"/>
              <a:t>Video Processing Features of VA system</a:t>
            </a:r>
          </a:p>
          <a:p>
            <a:pPr marL="971516" lvl="1" indent="-285750"/>
            <a:r>
              <a:rPr lang="en-GB" dirty="0"/>
              <a:t>Person Detection and Facial Recognition</a:t>
            </a:r>
          </a:p>
          <a:p>
            <a:pPr marL="971516" lvl="1" indent="-285750"/>
            <a:r>
              <a:rPr lang="en-GB" dirty="0"/>
              <a:t>Motion Detection and Extraction</a:t>
            </a:r>
          </a:p>
          <a:p>
            <a:pPr marL="971516" lvl="1" indent="-285750"/>
            <a:r>
              <a:rPr lang="en-GB" dirty="0"/>
              <a:t>Person Tracking</a:t>
            </a:r>
          </a:p>
          <a:p>
            <a:pPr marL="971516" lvl="1" indent="-285750"/>
            <a:r>
              <a:rPr lang="en-GB" dirty="0"/>
              <a:t>Emotion Analysis</a:t>
            </a:r>
          </a:p>
          <a:p>
            <a:pPr marL="971516" lvl="1" indent="-285750"/>
            <a:r>
              <a:rPr lang="en-GB" dirty="0"/>
              <a:t>People Counting</a:t>
            </a:r>
          </a:p>
          <a:p>
            <a:pPr marL="971516" lvl="1" indent="-285750"/>
            <a:r>
              <a:rPr lang="en-GB" dirty="0"/>
              <a:t>Optical Character Recognition OCR</a:t>
            </a:r>
          </a:p>
          <a:p>
            <a:pPr marL="971516" lvl="1" indent="-285750"/>
            <a:r>
              <a:rPr lang="en-GB" dirty="0"/>
              <a:t>Video Tagging and search</a:t>
            </a:r>
          </a:p>
        </p:txBody>
      </p:sp>
    </p:spTree>
    <p:extLst>
      <p:ext uri="{BB962C8B-B14F-4D97-AF65-F5344CB8AC3E}">
        <p14:creationId xmlns:p14="http://schemas.microsoft.com/office/powerpoint/2010/main" val="405985132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58</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 </a:t>
            </a:r>
            <a:r>
              <a:rPr lang="en-GB" dirty="0"/>
              <a:t>Challenges</a:t>
            </a:r>
          </a:p>
        </p:txBody>
      </p:sp>
      <p:sp>
        <p:nvSpPr>
          <p:cNvPr id="6" name="Content Placeholder 5"/>
          <p:cNvSpPr>
            <a:spLocks noGrp="1"/>
          </p:cNvSpPr>
          <p:nvPr>
            <p:ph idx="1"/>
          </p:nvPr>
        </p:nvSpPr>
        <p:spPr>
          <a:xfrm>
            <a:off x="650580" y="2156883"/>
            <a:ext cx="10820986" cy="4100859"/>
          </a:xfrm>
        </p:spPr>
        <p:txBody>
          <a:bodyPr>
            <a:normAutofit/>
          </a:bodyPr>
          <a:lstStyle/>
          <a:p>
            <a:pPr marL="285750" indent="-285750">
              <a:buFont typeface="Arial" panose="020B0604020202020204" pitchFamily="34" charset="0"/>
              <a:buChar char="•"/>
            </a:pPr>
            <a:r>
              <a:rPr lang="en-GB" dirty="0"/>
              <a:t>The AI-dominated video analytics requires higher bandwidth, consumes considerable CPU/GPU resources for processing, and demands larger memory for caching.</a:t>
            </a:r>
          </a:p>
          <a:p>
            <a:pPr marL="285750" indent="-285750">
              <a:buFont typeface="Arial" panose="020B0604020202020204" pitchFamily="34" charset="0"/>
              <a:buChar char="•"/>
            </a:pPr>
            <a:r>
              <a:rPr lang="en-GB" dirty="0"/>
              <a:t>Key Issues in Production Environment</a:t>
            </a:r>
          </a:p>
          <a:p>
            <a:pPr marL="971516" lvl="1" indent="-285750"/>
            <a:r>
              <a:rPr lang="en-GB" dirty="0"/>
              <a:t>False Alarms</a:t>
            </a:r>
          </a:p>
          <a:p>
            <a:pPr marL="971516" lvl="1" indent="-285750"/>
            <a:r>
              <a:rPr lang="en-GB" dirty="0"/>
              <a:t>Camera Resolution, lighting , Distance, and Installation</a:t>
            </a:r>
          </a:p>
          <a:p>
            <a:pPr marL="971516" lvl="1" indent="-285750"/>
            <a:r>
              <a:rPr lang="en-GB" dirty="0"/>
              <a:t>Real-time Computation</a:t>
            </a:r>
          </a:p>
          <a:p>
            <a:pPr marL="971516" lvl="1" indent="-285750"/>
            <a:r>
              <a:rPr lang="en-GB" dirty="0"/>
              <a:t>Power Consumption</a:t>
            </a:r>
          </a:p>
          <a:p>
            <a:pPr marL="971516" lvl="1" indent="-285750"/>
            <a:r>
              <a:rPr lang="en-GB" dirty="0"/>
              <a:t>Use of AI and Expertise</a:t>
            </a:r>
          </a:p>
          <a:p>
            <a:pPr marL="971516" lvl="1" indent="-285750"/>
            <a:r>
              <a:rPr lang="en-GB" dirty="0"/>
              <a:t>Scaling and Hardware acceleration</a:t>
            </a:r>
          </a:p>
        </p:txBody>
      </p:sp>
    </p:spTree>
    <p:extLst>
      <p:ext uri="{BB962C8B-B14F-4D97-AF65-F5344CB8AC3E}">
        <p14:creationId xmlns:p14="http://schemas.microsoft.com/office/powerpoint/2010/main" val="73528935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59</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 </a:t>
            </a:r>
            <a:r>
              <a:rPr lang="en-GB" dirty="0" smtClean="0"/>
              <a:t>Solutions – IBM Video Analytics</a:t>
            </a:r>
            <a:endParaRPr lang="en-GB" dirty="0"/>
          </a:p>
        </p:txBody>
      </p:sp>
      <p:pic>
        <p:nvPicPr>
          <p:cNvPr id="7" name="Picture 6"/>
          <p:cNvPicPr>
            <a:picLocks noChangeAspect="1"/>
          </p:cNvPicPr>
          <p:nvPr/>
        </p:nvPicPr>
        <p:blipFill>
          <a:blip r:embed="rId2"/>
          <a:stretch>
            <a:fillRect/>
          </a:stretch>
        </p:blipFill>
        <p:spPr>
          <a:xfrm>
            <a:off x="6457114" y="1858371"/>
            <a:ext cx="4583419" cy="4523232"/>
          </a:xfrm>
          <a:prstGeom prst="rect">
            <a:avLst/>
          </a:prstGeom>
        </p:spPr>
      </p:pic>
      <p:pic>
        <p:nvPicPr>
          <p:cNvPr id="8" name="Picture 7"/>
          <p:cNvPicPr>
            <a:picLocks noChangeAspect="1"/>
          </p:cNvPicPr>
          <p:nvPr/>
        </p:nvPicPr>
        <p:blipFill>
          <a:blip r:embed="rId3"/>
          <a:stretch>
            <a:fillRect/>
          </a:stretch>
        </p:blipFill>
        <p:spPr>
          <a:xfrm>
            <a:off x="1029719" y="2965214"/>
            <a:ext cx="3509654" cy="2046415"/>
          </a:xfrm>
          <a:prstGeom prst="rect">
            <a:avLst/>
          </a:prstGeom>
        </p:spPr>
      </p:pic>
      <p:sp>
        <p:nvSpPr>
          <p:cNvPr id="11" name="Content Placeholder 2"/>
          <p:cNvSpPr txBox="1">
            <a:spLocks/>
          </p:cNvSpPr>
          <p:nvPr/>
        </p:nvSpPr>
        <p:spPr>
          <a:xfrm>
            <a:off x="482254" y="5125064"/>
            <a:ext cx="5543827" cy="10823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800" dirty="0" smtClean="0"/>
              <a:t>Cameras capture the video, but video analytics captures the value. </a:t>
            </a:r>
            <a:endParaRPr lang="en-GB" sz="1800" dirty="0"/>
          </a:p>
        </p:txBody>
      </p:sp>
    </p:spTree>
    <p:extLst>
      <p:ext uri="{BB962C8B-B14F-4D97-AF65-F5344CB8AC3E}">
        <p14:creationId xmlns:p14="http://schemas.microsoft.com/office/powerpoint/2010/main" val="200534761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6</a:t>
            </a:fld>
            <a:endParaRPr lang="en-US" dirty="0"/>
          </a:p>
        </p:txBody>
      </p:sp>
      <p:sp>
        <p:nvSpPr>
          <p:cNvPr id="4" name="Title 3"/>
          <p:cNvSpPr>
            <a:spLocks noGrp="1"/>
          </p:cNvSpPr>
          <p:nvPr>
            <p:ph type="title"/>
          </p:nvPr>
        </p:nvSpPr>
        <p:spPr/>
        <p:txBody>
          <a:bodyPr>
            <a:normAutofit fontScale="90000"/>
          </a:bodyPr>
          <a:lstStyle/>
          <a:p>
            <a:r>
              <a:rPr lang="en-GB" b="1" dirty="0"/>
              <a:t>Visual Computing </a:t>
            </a:r>
            <a:r>
              <a:rPr lang="en-GB" b="1" dirty="0" smtClean="0"/>
              <a:t>for the I4.0</a:t>
            </a:r>
            <a:endParaRPr lang="en-GB" dirty="0"/>
          </a:p>
        </p:txBody>
      </p:sp>
      <p:sp>
        <p:nvSpPr>
          <p:cNvPr id="5" name="Content Placeholder 4"/>
          <p:cNvSpPr>
            <a:spLocks noGrp="1"/>
          </p:cNvSpPr>
          <p:nvPr>
            <p:ph idx="1"/>
          </p:nvPr>
        </p:nvSpPr>
        <p:spPr/>
        <p:txBody>
          <a:bodyPr/>
          <a:lstStyle/>
          <a:p>
            <a:pPr marL="285750" indent="-285750">
              <a:buFont typeface="Arial" panose="020B0604020202020204" pitchFamily="34" charset="0"/>
              <a:buChar char="•"/>
            </a:pPr>
            <a:r>
              <a:rPr lang="en-GB" dirty="0"/>
              <a:t>Key enabling technology for Industry 4.0</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Improving productivity and efficiency in the Industrial sector.</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Empowering human operators by giving them tools and solutions for improving their decision-making processes</a:t>
            </a:r>
            <a:r>
              <a:rPr lang="en-GB" dirty="0" smtClean="0"/>
              <a:t>.</a:t>
            </a:r>
            <a:endParaRPr lang="en-GB" dirty="0"/>
          </a:p>
        </p:txBody>
      </p:sp>
    </p:spTree>
    <p:extLst>
      <p:ext uri="{BB962C8B-B14F-4D97-AF65-F5344CB8AC3E}">
        <p14:creationId xmlns:p14="http://schemas.microsoft.com/office/powerpoint/2010/main" val="338818872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60</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 </a:t>
            </a:r>
            <a:r>
              <a:rPr lang="en-GB" dirty="0" smtClean="0"/>
              <a:t>Solutions – IBM Video Analytics</a:t>
            </a:r>
            <a:endParaRPr lang="en-GB" dirty="0"/>
          </a:p>
        </p:txBody>
      </p:sp>
      <p:pic>
        <p:nvPicPr>
          <p:cNvPr id="9" name="Picture 8"/>
          <p:cNvPicPr>
            <a:picLocks noChangeAspect="1"/>
          </p:cNvPicPr>
          <p:nvPr/>
        </p:nvPicPr>
        <p:blipFill>
          <a:blip r:embed="rId2"/>
          <a:stretch>
            <a:fillRect/>
          </a:stretch>
        </p:blipFill>
        <p:spPr>
          <a:xfrm>
            <a:off x="1284416" y="1858371"/>
            <a:ext cx="9354088" cy="3734547"/>
          </a:xfrm>
          <a:prstGeom prst="rect">
            <a:avLst/>
          </a:prstGeom>
        </p:spPr>
      </p:pic>
    </p:spTree>
    <p:extLst>
      <p:ext uri="{BB962C8B-B14F-4D97-AF65-F5344CB8AC3E}">
        <p14:creationId xmlns:p14="http://schemas.microsoft.com/office/powerpoint/2010/main" val="363701357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61</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 </a:t>
            </a:r>
            <a:r>
              <a:rPr lang="en-GB" dirty="0" smtClean="0"/>
              <a:t>Solutions – IBM Video Analytics</a:t>
            </a:r>
            <a:endParaRPr lang="en-GB" dirty="0"/>
          </a:p>
        </p:txBody>
      </p:sp>
      <p:pic>
        <p:nvPicPr>
          <p:cNvPr id="6" name="Content Placeholder 3"/>
          <p:cNvPicPr>
            <a:picLocks noChangeAspect="1"/>
          </p:cNvPicPr>
          <p:nvPr/>
        </p:nvPicPr>
        <p:blipFill>
          <a:blip r:embed="rId2"/>
          <a:stretch>
            <a:fillRect/>
          </a:stretch>
        </p:blipFill>
        <p:spPr>
          <a:xfrm>
            <a:off x="2085166" y="1882387"/>
            <a:ext cx="8304973" cy="4351338"/>
          </a:xfrm>
          <a:prstGeom prst="rect">
            <a:avLst/>
          </a:prstGeom>
        </p:spPr>
      </p:pic>
    </p:spTree>
    <p:extLst>
      <p:ext uri="{BB962C8B-B14F-4D97-AF65-F5344CB8AC3E}">
        <p14:creationId xmlns:p14="http://schemas.microsoft.com/office/powerpoint/2010/main" val="145170786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62</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 </a:t>
            </a:r>
            <a:r>
              <a:rPr lang="en-GB" dirty="0" smtClean="0"/>
              <a:t>Solutions – </a:t>
            </a:r>
            <a:r>
              <a:rPr lang="en-GB" dirty="0"/>
              <a:t>Project Rocket platform</a:t>
            </a:r>
          </a:p>
        </p:txBody>
      </p:sp>
      <p:pic>
        <p:nvPicPr>
          <p:cNvPr id="6" name="Picture 5"/>
          <p:cNvPicPr>
            <a:picLocks noChangeAspect="1"/>
          </p:cNvPicPr>
          <p:nvPr/>
        </p:nvPicPr>
        <p:blipFill>
          <a:blip r:embed="rId2"/>
          <a:stretch>
            <a:fillRect/>
          </a:stretch>
        </p:blipFill>
        <p:spPr>
          <a:xfrm>
            <a:off x="729452" y="2779258"/>
            <a:ext cx="5077193" cy="2450781"/>
          </a:xfrm>
          <a:prstGeom prst="rect">
            <a:avLst/>
          </a:prstGeom>
        </p:spPr>
      </p:pic>
      <p:sp>
        <p:nvSpPr>
          <p:cNvPr id="7" name="Rectangle 6"/>
          <p:cNvSpPr/>
          <p:nvPr/>
        </p:nvSpPr>
        <p:spPr>
          <a:xfrm>
            <a:off x="729451" y="2172307"/>
            <a:ext cx="9795673" cy="369332"/>
          </a:xfrm>
          <a:prstGeom prst="rect">
            <a:avLst/>
          </a:prstGeom>
        </p:spPr>
        <p:txBody>
          <a:bodyPr wrap="square">
            <a:spAutoFit/>
          </a:bodyPr>
          <a:lstStyle/>
          <a:p>
            <a:r>
              <a:rPr lang="en-GB" dirty="0"/>
              <a:t>Project Rocket platform—designed for easy, customizable live video </a:t>
            </a:r>
            <a:r>
              <a:rPr lang="en-GB" dirty="0" smtClean="0"/>
              <a:t>analytics by Microsoft</a:t>
            </a:r>
            <a:endParaRPr lang="en-GB" dirty="0"/>
          </a:p>
        </p:txBody>
      </p:sp>
      <p:sp>
        <p:nvSpPr>
          <p:cNvPr id="9" name="Rectangle 8"/>
          <p:cNvSpPr/>
          <p:nvPr/>
        </p:nvSpPr>
        <p:spPr>
          <a:xfrm>
            <a:off x="6096000" y="5014754"/>
            <a:ext cx="6096000" cy="369332"/>
          </a:xfrm>
          <a:prstGeom prst="rect">
            <a:avLst/>
          </a:prstGeom>
        </p:spPr>
        <p:txBody>
          <a:bodyPr>
            <a:spAutoFit/>
          </a:bodyPr>
          <a:lstStyle/>
          <a:p>
            <a:pPr fontAlgn="base"/>
            <a:r>
              <a:rPr lang="en-GB" dirty="0"/>
              <a:t>Querying large video datasets with low latency and low cost</a:t>
            </a:r>
          </a:p>
        </p:txBody>
      </p:sp>
      <p:pic>
        <p:nvPicPr>
          <p:cNvPr id="10" name="Picture 9"/>
          <p:cNvPicPr>
            <a:picLocks noChangeAspect="1"/>
          </p:cNvPicPr>
          <p:nvPr/>
        </p:nvPicPr>
        <p:blipFill>
          <a:blip r:embed="rId3"/>
          <a:stretch>
            <a:fillRect/>
          </a:stretch>
        </p:blipFill>
        <p:spPr>
          <a:xfrm>
            <a:off x="6061073" y="2830601"/>
            <a:ext cx="5635564" cy="1986329"/>
          </a:xfrm>
          <a:prstGeom prst="rect">
            <a:avLst/>
          </a:prstGeom>
        </p:spPr>
      </p:pic>
      <p:sp>
        <p:nvSpPr>
          <p:cNvPr id="11" name="Rectangle 10"/>
          <p:cNvSpPr/>
          <p:nvPr/>
        </p:nvSpPr>
        <p:spPr>
          <a:xfrm>
            <a:off x="2293407" y="6313783"/>
            <a:ext cx="7535332" cy="369332"/>
          </a:xfrm>
          <a:prstGeom prst="rect">
            <a:avLst/>
          </a:prstGeom>
        </p:spPr>
        <p:txBody>
          <a:bodyPr wrap="square">
            <a:spAutoFit/>
          </a:bodyPr>
          <a:lstStyle/>
          <a:p>
            <a:r>
              <a:rPr lang="en-GB" dirty="0">
                <a:hlinkClick r:id="rId4"/>
              </a:rPr>
              <a:t>https://www.microsoft.com/en-us/research/project/live-video-analytics/</a:t>
            </a:r>
            <a:endParaRPr lang="en-GB" dirty="0"/>
          </a:p>
        </p:txBody>
      </p:sp>
    </p:spTree>
    <p:extLst>
      <p:ext uri="{BB962C8B-B14F-4D97-AF65-F5344CB8AC3E}">
        <p14:creationId xmlns:p14="http://schemas.microsoft.com/office/powerpoint/2010/main" val="132530525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63</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 </a:t>
            </a:r>
            <a:r>
              <a:rPr lang="en-GB" dirty="0" smtClean="0"/>
              <a:t>Solutions – </a:t>
            </a:r>
            <a:r>
              <a:rPr lang="en-GB" dirty="0" err="1"/>
              <a:t>Kitware</a:t>
            </a:r>
            <a:endParaRPr lang="en-GB" dirty="0"/>
          </a:p>
        </p:txBody>
      </p:sp>
      <p:pic>
        <p:nvPicPr>
          <p:cNvPr id="12" name="Picture 11"/>
          <p:cNvPicPr>
            <a:picLocks noChangeAspect="1"/>
          </p:cNvPicPr>
          <p:nvPr/>
        </p:nvPicPr>
        <p:blipFill>
          <a:blip r:embed="rId2"/>
          <a:stretch>
            <a:fillRect/>
          </a:stretch>
        </p:blipFill>
        <p:spPr>
          <a:xfrm>
            <a:off x="650581" y="2546555"/>
            <a:ext cx="5018601" cy="2292071"/>
          </a:xfrm>
          <a:prstGeom prst="rect">
            <a:avLst/>
          </a:prstGeom>
        </p:spPr>
      </p:pic>
      <p:pic>
        <p:nvPicPr>
          <p:cNvPr id="13" name="Picture 12"/>
          <p:cNvPicPr>
            <a:picLocks noChangeAspect="1"/>
          </p:cNvPicPr>
          <p:nvPr/>
        </p:nvPicPr>
        <p:blipFill>
          <a:blip r:embed="rId3"/>
          <a:stretch>
            <a:fillRect/>
          </a:stretch>
        </p:blipFill>
        <p:spPr>
          <a:xfrm>
            <a:off x="3784176" y="4778235"/>
            <a:ext cx="5590412" cy="1868590"/>
          </a:xfrm>
          <a:prstGeom prst="rect">
            <a:avLst/>
          </a:prstGeom>
        </p:spPr>
      </p:pic>
      <p:pic>
        <p:nvPicPr>
          <p:cNvPr id="14" name="Picture 13"/>
          <p:cNvPicPr>
            <a:picLocks noChangeAspect="1"/>
          </p:cNvPicPr>
          <p:nvPr/>
        </p:nvPicPr>
        <p:blipFill>
          <a:blip r:embed="rId4"/>
          <a:stretch>
            <a:fillRect/>
          </a:stretch>
        </p:blipFill>
        <p:spPr>
          <a:xfrm>
            <a:off x="6290503" y="2605405"/>
            <a:ext cx="5181063" cy="2074071"/>
          </a:xfrm>
          <a:prstGeom prst="rect">
            <a:avLst/>
          </a:prstGeom>
        </p:spPr>
      </p:pic>
      <p:sp>
        <p:nvSpPr>
          <p:cNvPr id="15" name="Content Placeholder 2"/>
          <p:cNvSpPr>
            <a:spLocks noGrp="1"/>
          </p:cNvSpPr>
          <p:nvPr>
            <p:ph idx="1"/>
          </p:nvPr>
        </p:nvSpPr>
        <p:spPr>
          <a:xfrm>
            <a:off x="838200" y="1825625"/>
            <a:ext cx="10515600" cy="720930"/>
          </a:xfrm>
        </p:spPr>
        <p:txBody>
          <a:bodyPr>
            <a:normAutofit/>
          </a:bodyPr>
          <a:lstStyle/>
          <a:p>
            <a:r>
              <a:rPr lang="en-GB" dirty="0" err="1"/>
              <a:t>Kitware</a:t>
            </a:r>
            <a:r>
              <a:rPr lang="en-GB" dirty="0"/>
              <a:t> </a:t>
            </a:r>
            <a:r>
              <a:rPr lang="en-GB" dirty="0" smtClean="0">
                <a:hlinkClick r:id="rId5"/>
              </a:rPr>
              <a:t>https</a:t>
            </a:r>
            <a:r>
              <a:rPr lang="en-GB" dirty="0">
                <a:hlinkClick r:id="rId5"/>
              </a:rPr>
              <a:t>://</a:t>
            </a:r>
            <a:r>
              <a:rPr lang="en-GB" dirty="0" smtClean="0">
                <a:hlinkClick r:id="rId5"/>
              </a:rPr>
              <a:t>www.kitware.com/computer-vision/</a:t>
            </a:r>
            <a:r>
              <a:rPr lang="en-GB" dirty="0" smtClean="0"/>
              <a:t> </a:t>
            </a:r>
          </a:p>
          <a:p>
            <a:r>
              <a:rPr lang="en-GB" dirty="0" smtClean="0"/>
              <a:t>algorithms </a:t>
            </a:r>
            <a:r>
              <a:rPr lang="en-GB" dirty="0"/>
              <a:t>and software for automated image and video analysis</a:t>
            </a:r>
          </a:p>
        </p:txBody>
      </p:sp>
    </p:spTree>
    <p:extLst>
      <p:ext uri="{BB962C8B-B14F-4D97-AF65-F5344CB8AC3E}">
        <p14:creationId xmlns:p14="http://schemas.microsoft.com/office/powerpoint/2010/main" val="25586423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64</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 </a:t>
            </a:r>
            <a:r>
              <a:rPr lang="en-GB" dirty="0" smtClean="0"/>
              <a:t>Solutions</a:t>
            </a:r>
            <a:endParaRPr lang="en-GB" dirty="0"/>
          </a:p>
        </p:txBody>
      </p:sp>
      <p:sp>
        <p:nvSpPr>
          <p:cNvPr id="8" name="Content Placeholder 2"/>
          <p:cNvSpPr>
            <a:spLocks noGrp="1"/>
          </p:cNvSpPr>
          <p:nvPr>
            <p:ph idx="1"/>
          </p:nvPr>
        </p:nvSpPr>
        <p:spPr>
          <a:xfrm>
            <a:off x="650582" y="2110397"/>
            <a:ext cx="10559286" cy="4109183"/>
          </a:xfrm>
        </p:spPr>
        <p:txBody>
          <a:bodyPr>
            <a:normAutofit/>
          </a:bodyPr>
          <a:lstStyle/>
          <a:p>
            <a:pPr marL="285750" lvl="0" indent="-285750">
              <a:buFont typeface="Arial" panose="020B0604020202020204" pitchFamily="34" charset="0"/>
              <a:buChar char="•"/>
            </a:pPr>
            <a:r>
              <a:rPr lang="en-GB" dirty="0"/>
              <a:t>SAMSUNG SDS Video </a:t>
            </a:r>
            <a:r>
              <a:rPr lang="en-GB" dirty="0" smtClean="0"/>
              <a:t>Analytics </a:t>
            </a:r>
            <a:r>
              <a:rPr lang="en-GB" u="sng" dirty="0" smtClean="0">
                <a:hlinkClick r:id="rId2"/>
              </a:rPr>
              <a:t>https</a:t>
            </a:r>
            <a:r>
              <a:rPr lang="en-GB" u="sng" dirty="0">
                <a:hlinkClick r:id="rId2"/>
              </a:rPr>
              <a:t>://www.youtube.com/watch?v=9h9WKDm3lR4</a:t>
            </a:r>
            <a:endParaRPr lang="en-GB" dirty="0"/>
          </a:p>
          <a:p>
            <a:pPr marL="285750" lvl="0" indent="-285750">
              <a:buFont typeface="Arial" panose="020B0604020202020204" pitchFamily="34" charset="0"/>
              <a:buChar char="•"/>
            </a:pPr>
            <a:r>
              <a:rPr lang="en-GB" dirty="0"/>
              <a:t>ACTi video </a:t>
            </a:r>
            <a:r>
              <a:rPr lang="en-GB" dirty="0" smtClean="0"/>
              <a:t>analytics </a:t>
            </a:r>
            <a:r>
              <a:rPr lang="en-GB" u="sng" dirty="0" smtClean="0">
                <a:hlinkClick r:id="rId3"/>
              </a:rPr>
              <a:t>https</a:t>
            </a:r>
            <a:r>
              <a:rPr lang="en-GB" u="sng" dirty="0">
                <a:hlinkClick r:id="rId3"/>
              </a:rPr>
              <a:t>://www.acti.com/products/video-analytics</a:t>
            </a:r>
            <a:endParaRPr lang="en-GB" dirty="0"/>
          </a:p>
          <a:p>
            <a:pPr marL="285750" indent="-285750">
              <a:buFont typeface="Arial" panose="020B0604020202020204" pitchFamily="34" charset="0"/>
              <a:buChar char="•"/>
            </a:pPr>
            <a:r>
              <a:rPr lang="pt-PT" dirty="0"/>
              <a:t>5G Video Analytics </a:t>
            </a:r>
            <a:r>
              <a:rPr lang="pt-PT" u="sng" dirty="0" smtClean="0">
                <a:hlinkClick r:id="rId4"/>
              </a:rPr>
              <a:t>https</a:t>
            </a:r>
            <a:r>
              <a:rPr lang="pt-PT" u="sng" dirty="0">
                <a:hlinkClick r:id="rId4"/>
              </a:rPr>
              <a:t>://www.nokia.com/networks/5g/use-cases/video-surveillance/?did=d0000000030q</a:t>
            </a:r>
            <a:endParaRPr lang="en-GB" dirty="0"/>
          </a:p>
          <a:p>
            <a:pPr marL="285750" indent="-285750">
              <a:buFont typeface="Arial" panose="020B0604020202020204" pitchFamily="34" charset="0"/>
              <a:buChar char="•"/>
            </a:pPr>
            <a:r>
              <a:rPr lang="en-GB" dirty="0"/>
              <a:t>Video </a:t>
            </a:r>
            <a:r>
              <a:rPr lang="en-GB" dirty="0" smtClean="0"/>
              <a:t>AI </a:t>
            </a:r>
            <a:r>
              <a:rPr lang="en-GB" dirty="0" smtClean="0">
                <a:hlinkClick r:id="rId5"/>
              </a:rPr>
              <a:t>https</a:t>
            </a:r>
            <a:r>
              <a:rPr lang="en-GB" dirty="0">
                <a:hlinkClick r:id="rId5"/>
              </a:rPr>
              <a:t>://cloud.google.com/video-intelligence/</a:t>
            </a:r>
            <a:endParaRPr lang="en-GB" dirty="0"/>
          </a:p>
          <a:p>
            <a:endParaRPr lang="en-GB" dirty="0"/>
          </a:p>
        </p:txBody>
      </p:sp>
    </p:spTree>
    <p:extLst>
      <p:ext uri="{BB962C8B-B14F-4D97-AF65-F5344CB8AC3E}">
        <p14:creationId xmlns:p14="http://schemas.microsoft.com/office/powerpoint/2010/main" val="25396633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65</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 </a:t>
            </a:r>
            <a:r>
              <a:rPr lang="en-GB" dirty="0"/>
              <a:t> Fields for R&amp;D</a:t>
            </a:r>
          </a:p>
        </p:txBody>
      </p:sp>
      <p:sp>
        <p:nvSpPr>
          <p:cNvPr id="7" name="Content Placeholder 2"/>
          <p:cNvSpPr>
            <a:spLocks noGrp="1"/>
          </p:cNvSpPr>
          <p:nvPr>
            <p:ph sz="half" idx="1"/>
          </p:nvPr>
        </p:nvSpPr>
        <p:spPr>
          <a:xfrm>
            <a:off x="650580" y="2149782"/>
            <a:ext cx="4818887" cy="4351338"/>
          </a:xfrm>
        </p:spPr>
        <p:txBody>
          <a:bodyPr>
            <a:normAutofit/>
          </a:bodyPr>
          <a:lstStyle/>
          <a:p>
            <a:pPr marL="285750" indent="-285750">
              <a:buFont typeface="Arial" panose="020B0604020202020204" pitchFamily="34" charset="0"/>
              <a:buChar char="•"/>
            </a:pPr>
            <a:r>
              <a:rPr lang="en-GB" dirty="0"/>
              <a:t>Computing and storage – distributed and </a:t>
            </a:r>
            <a:r>
              <a:rPr lang="en-GB" dirty="0" smtClean="0"/>
              <a:t>centralized.</a:t>
            </a:r>
            <a:endParaRPr lang="en-GB" dirty="0"/>
          </a:p>
          <a:p>
            <a:pPr marL="285750" indent="-285750">
              <a:buFont typeface="Arial" panose="020B0604020202020204" pitchFamily="34" charset="0"/>
              <a:buChar char="•"/>
            </a:pPr>
            <a:r>
              <a:rPr lang="en-GB" dirty="0" smtClean="0"/>
              <a:t>Infrastructure </a:t>
            </a:r>
            <a:r>
              <a:rPr lang="en-GB" dirty="0"/>
              <a:t>– passive, active, intelligent, mobile and static (wireless/cellular) and hybrid</a:t>
            </a:r>
          </a:p>
          <a:p>
            <a:pPr marL="285750" indent="-285750">
              <a:buFont typeface="Arial" panose="020B0604020202020204" pitchFamily="34" charset="0"/>
              <a:buChar char="•"/>
            </a:pPr>
            <a:r>
              <a:rPr lang="en-GB" dirty="0"/>
              <a:t>Artificial intelligence and new </a:t>
            </a:r>
            <a:r>
              <a:rPr lang="en-GB" dirty="0" smtClean="0"/>
              <a:t>algorithms.</a:t>
            </a:r>
            <a:endParaRPr lang="en-GB" dirty="0"/>
          </a:p>
          <a:p>
            <a:pPr marL="285750" indent="-285750">
              <a:buFont typeface="Arial" panose="020B0604020202020204" pitchFamily="34" charset="0"/>
              <a:buChar char="•"/>
            </a:pPr>
            <a:r>
              <a:rPr lang="en-GB" dirty="0"/>
              <a:t>Machine </a:t>
            </a:r>
            <a:r>
              <a:rPr lang="en-GB" dirty="0" smtClean="0"/>
              <a:t>learning, Deep learning, Computer vision 3D </a:t>
            </a:r>
            <a:r>
              <a:rPr lang="en-GB" dirty="0"/>
              <a:t>video </a:t>
            </a:r>
          </a:p>
          <a:p>
            <a:pPr marL="285750" indent="-285750">
              <a:buFont typeface="Arial" panose="020B0604020202020204" pitchFamily="34" charset="0"/>
              <a:buChar char="•"/>
            </a:pPr>
            <a:r>
              <a:rPr lang="en-GB" dirty="0"/>
              <a:t>Face and gesture analysis</a:t>
            </a:r>
          </a:p>
          <a:p>
            <a:r>
              <a:rPr lang="en-GB" dirty="0"/>
              <a:t>Anomaly detection in crowded scenes</a:t>
            </a:r>
          </a:p>
          <a:p>
            <a:endParaRPr lang="en-GB" dirty="0"/>
          </a:p>
        </p:txBody>
      </p:sp>
      <p:sp>
        <p:nvSpPr>
          <p:cNvPr id="9" name="Content Placeholder 3"/>
          <p:cNvSpPr txBox="1">
            <a:spLocks/>
          </p:cNvSpPr>
          <p:nvPr/>
        </p:nvSpPr>
        <p:spPr>
          <a:xfrm>
            <a:off x="6061073" y="2149782"/>
            <a:ext cx="5181600" cy="4351338"/>
          </a:xfrm>
          <a:prstGeom prst="rect">
            <a:avLst/>
          </a:prstGeom>
        </p:spPr>
        <p:txBody>
          <a:bodyPr>
            <a:normAutofit/>
          </a:bodyPr>
          <a:lstStyle>
            <a:lvl1pPr marL="228589" indent="-228589" algn="l" defTabSz="914354" rtl="0" eaLnBrk="1" latinLnBrk="0" hangingPunct="1">
              <a:lnSpc>
                <a:spcPct val="90000"/>
              </a:lnSpc>
              <a:spcBef>
                <a:spcPts val="1000"/>
              </a:spcBef>
              <a:buFont typeface="Arial" panose="020B0604020202020204" pitchFamily="34" charset="0"/>
              <a:buChar char="•"/>
              <a:defRPr lang="en-US" sz="2400" kern="1200" dirty="0" smtClean="0">
                <a:solidFill>
                  <a:schemeClr val="tx1">
                    <a:lumMod val="75000"/>
                    <a:lumOff val="25000"/>
                  </a:schemeClr>
                </a:solidFill>
                <a:effectLst/>
                <a:latin typeface="Roboto Light" panose="02000000000000000000" pitchFamily="2" charset="0"/>
                <a:ea typeface="Roboto Light" panose="02000000000000000000" pitchFamily="2" charset="0"/>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lang="en-US" sz="2000" kern="1200" dirty="0" smtClean="0">
                <a:solidFill>
                  <a:schemeClr val="tx1">
                    <a:lumMod val="75000"/>
                    <a:lumOff val="25000"/>
                  </a:schemeClr>
                </a:solidFill>
                <a:effectLst/>
                <a:latin typeface="Roboto Light" panose="02000000000000000000" pitchFamily="2" charset="0"/>
                <a:ea typeface="Roboto Light" panose="02000000000000000000" pitchFamily="2" charset="0"/>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lang="en-US" sz="1800" kern="1200" dirty="0" smtClean="0">
                <a:solidFill>
                  <a:schemeClr val="tx1">
                    <a:lumMod val="75000"/>
                    <a:lumOff val="25000"/>
                  </a:schemeClr>
                </a:solidFill>
                <a:effectLst/>
                <a:latin typeface="Roboto Light" panose="02000000000000000000" pitchFamily="2" charset="0"/>
                <a:ea typeface="Roboto Light" panose="02000000000000000000" pitchFamily="2" charset="0"/>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lang="en-US" sz="1600" kern="1200" dirty="0" smtClean="0">
                <a:solidFill>
                  <a:schemeClr val="tx1">
                    <a:lumMod val="75000"/>
                    <a:lumOff val="25000"/>
                  </a:schemeClr>
                </a:solidFill>
                <a:effectLst/>
                <a:latin typeface="Roboto Light" panose="02000000000000000000" pitchFamily="2" charset="0"/>
                <a:ea typeface="Roboto Light" panose="02000000000000000000" pitchFamily="2" charset="0"/>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lang="en-US" sz="1600" kern="1200" dirty="0">
                <a:solidFill>
                  <a:schemeClr val="tx1">
                    <a:lumMod val="75000"/>
                    <a:lumOff val="25000"/>
                  </a:schemeClr>
                </a:solidFill>
                <a:effectLst/>
                <a:latin typeface="Roboto Light" panose="02000000000000000000" pitchFamily="2" charset="0"/>
                <a:ea typeface="Roboto Light" panose="02000000000000000000" pitchFamily="2" charset="0"/>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r>
              <a:rPr lang="en-GB" sz="1800" dirty="0"/>
              <a:t>Advanced video compression methods</a:t>
            </a:r>
          </a:p>
          <a:p>
            <a:pPr marL="285750" indent="-285750"/>
            <a:r>
              <a:rPr lang="en-GB" sz="1800" dirty="0"/>
              <a:t>Synopsis production, integration, information fusion</a:t>
            </a:r>
          </a:p>
          <a:p>
            <a:pPr marL="285750" indent="-285750"/>
            <a:r>
              <a:rPr lang="en-GB" sz="1800" dirty="0"/>
              <a:t>Video forensics</a:t>
            </a:r>
          </a:p>
          <a:p>
            <a:pPr marL="285750" indent="-285750"/>
            <a:r>
              <a:rPr lang="en-GB" sz="1800" dirty="0"/>
              <a:t>Data mining, big data search and retrieval </a:t>
            </a:r>
          </a:p>
          <a:p>
            <a:pPr marL="285750" indent="-285750"/>
            <a:r>
              <a:rPr lang="en-GB" sz="1800" dirty="0"/>
              <a:t>Video protection – cybersecurity</a:t>
            </a:r>
          </a:p>
          <a:p>
            <a:pPr marL="285750" indent="-285750"/>
            <a:r>
              <a:rPr lang="en-GB" sz="1800" dirty="0"/>
              <a:t>System approach (perimeter security, safe city) </a:t>
            </a:r>
          </a:p>
          <a:p>
            <a:pPr marL="285750" indent="-285750"/>
            <a:r>
              <a:rPr lang="en-GB" sz="1800" dirty="0"/>
              <a:t>Smart security , Smart mobility</a:t>
            </a:r>
          </a:p>
          <a:p>
            <a:pPr marL="285750" indent="-285750"/>
            <a:r>
              <a:rPr lang="en-GB" sz="1800" dirty="0"/>
              <a:t>Analysis of human behaviour for event detection</a:t>
            </a:r>
          </a:p>
          <a:p>
            <a:endParaRPr lang="en-GB" dirty="0"/>
          </a:p>
        </p:txBody>
      </p:sp>
    </p:spTree>
    <p:extLst>
      <p:ext uri="{BB962C8B-B14F-4D97-AF65-F5344CB8AC3E}">
        <p14:creationId xmlns:p14="http://schemas.microsoft.com/office/powerpoint/2010/main" val="267166798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66</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 </a:t>
            </a:r>
            <a:r>
              <a:rPr lang="en-GB" dirty="0"/>
              <a:t> </a:t>
            </a:r>
            <a:r>
              <a:rPr lang="en-GB" dirty="0" smtClean="0"/>
              <a:t>Tools </a:t>
            </a:r>
            <a:r>
              <a:rPr lang="en-GB" dirty="0"/>
              <a:t>- </a:t>
            </a:r>
            <a:r>
              <a:rPr lang="en-GB" dirty="0" err="1"/>
              <a:t>TensorFlow</a:t>
            </a:r>
            <a:r>
              <a:rPr lang="en-GB" dirty="0"/>
              <a:t> Object Counting API</a:t>
            </a:r>
          </a:p>
        </p:txBody>
      </p:sp>
      <p:sp>
        <p:nvSpPr>
          <p:cNvPr id="6" name="Content Placeholder 2"/>
          <p:cNvSpPr>
            <a:spLocks noGrp="1"/>
          </p:cNvSpPr>
          <p:nvPr>
            <p:ph idx="1"/>
          </p:nvPr>
        </p:nvSpPr>
        <p:spPr>
          <a:xfrm>
            <a:off x="637881" y="2028984"/>
            <a:ext cx="10515600" cy="934350"/>
          </a:xfrm>
        </p:spPr>
        <p:txBody>
          <a:bodyPr/>
          <a:lstStyle/>
          <a:p>
            <a:pPr marL="285750" indent="-285750">
              <a:buFont typeface="Arial" panose="020B0604020202020204" pitchFamily="34" charset="0"/>
              <a:buChar char="•"/>
            </a:pPr>
            <a:r>
              <a:rPr lang="en-GB" dirty="0" smtClean="0"/>
              <a:t>Open-source </a:t>
            </a:r>
            <a:r>
              <a:rPr lang="en-GB" dirty="0"/>
              <a:t>framework built on top </a:t>
            </a:r>
            <a:r>
              <a:rPr lang="en-GB" dirty="0" smtClean="0"/>
              <a:t>of </a:t>
            </a:r>
            <a:r>
              <a:rPr lang="en-GB" dirty="0" err="1" smtClean="0"/>
              <a:t>TensorFlow</a:t>
            </a:r>
            <a:r>
              <a:rPr lang="en-GB" dirty="0" smtClean="0"/>
              <a:t> </a:t>
            </a:r>
            <a:r>
              <a:rPr lang="en-GB" dirty="0"/>
              <a:t>and </a:t>
            </a:r>
            <a:r>
              <a:rPr lang="en-GB" dirty="0" err="1"/>
              <a:t>Keras</a:t>
            </a:r>
            <a:r>
              <a:rPr lang="en-GB" dirty="0"/>
              <a:t> that makes it easy to develop object counting systems</a:t>
            </a:r>
            <a:r>
              <a:rPr lang="en-GB" dirty="0" smtClean="0"/>
              <a:t>. </a:t>
            </a:r>
            <a:r>
              <a:rPr lang="en-GB" dirty="0" smtClean="0">
                <a:hlinkClick r:id="rId2"/>
              </a:rPr>
              <a:t>https</a:t>
            </a:r>
            <a:r>
              <a:rPr lang="en-GB" dirty="0">
                <a:hlinkClick r:id="rId2"/>
              </a:rPr>
              <a:t>://</a:t>
            </a:r>
            <a:r>
              <a:rPr lang="en-GB" dirty="0" smtClean="0">
                <a:hlinkClick r:id="rId2"/>
              </a:rPr>
              <a:t>github.com/ahmetozlu/tensorflow_object_counting_api</a:t>
            </a:r>
            <a:endParaRPr lang="en-GB" dirty="0" smtClean="0"/>
          </a:p>
          <a:p>
            <a:endParaRPr lang="en-GB" dirty="0"/>
          </a:p>
        </p:txBody>
      </p:sp>
      <p:pic>
        <p:nvPicPr>
          <p:cNvPr id="7" name="Picture 6"/>
          <p:cNvPicPr>
            <a:picLocks noChangeAspect="1"/>
          </p:cNvPicPr>
          <p:nvPr/>
        </p:nvPicPr>
        <p:blipFill>
          <a:blip r:embed="rId3"/>
          <a:stretch>
            <a:fillRect/>
          </a:stretch>
        </p:blipFill>
        <p:spPr>
          <a:xfrm>
            <a:off x="1463757" y="2820628"/>
            <a:ext cx="8984110" cy="3437114"/>
          </a:xfrm>
          <a:prstGeom prst="rect">
            <a:avLst/>
          </a:prstGeom>
        </p:spPr>
      </p:pic>
    </p:spTree>
    <p:extLst>
      <p:ext uri="{BB962C8B-B14F-4D97-AF65-F5344CB8AC3E}">
        <p14:creationId xmlns:p14="http://schemas.microsoft.com/office/powerpoint/2010/main" val="79002788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67</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 </a:t>
            </a:r>
            <a:r>
              <a:rPr lang="en-GB" dirty="0"/>
              <a:t> Video analytics and COVID-19</a:t>
            </a:r>
          </a:p>
        </p:txBody>
      </p:sp>
      <p:sp>
        <p:nvSpPr>
          <p:cNvPr id="6" name="Content Placeholder 2"/>
          <p:cNvSpPr>
            <a:spLocks noGrp="1"/>
          </p:cNvSpPr>
          <p:nvPr>
            <p:ph idx="1"/>
          </p:nvPr>
        </p:nvSpPr>
        <p:spPr>
          <a:xfrm>
            <a:off x="637881" y="2028983"/>
            <a:ext cx="10515600" cy="3626749"/>
          </a:xfrm>
        </p:spPr>
        <p:txBody>
          <a:bodyPr/>
          <a:lstStyle/>
          <a:p>
            <a:pPr marL="285750" indent="-285750">
              <a:buFont typeface="Arial" panose="020B0604020202020204" pitchFamily="34" charset="0"/>
              <a:buChar char="•"/>
            </a:pPr>
            <a:r>
              <a:rPr lang="en-GB" dirty="0"/>
              <a:t>Video analytics software, which deals with the extraction of information from video via computer vision, is emerging as a useful tool in the fight against COVID-19:</a:t>
            </a:r>
          </a:p>
          <a:p>
            <a:pPr marL="285750" indent="-285750">
              <a:buFont typeface="Arial" panose="020B0604020202020204" pitchFamily="34" charset="0"/>
              <a:buChar char="•"/>
            </a:pPr>
            <a:r>
              <a:rPr lang="en-GB" b="1" dirty="0"/>
              <a:t>Infrared (IR) sensors</a:t>
            </a:r>
          </a:p>
          <a:p>
            <a:pPr marL="971516" lvl="1" indent="-285750"/>
            <a:r>
              <a:rPr lang="en-GB" dirty="0"/>
              <a:t>IR-based sensors cameras as body temperature screening tools for detecting elevated skin temperature in high traffic public crowded like airports or malls.</a:t>
            </a:r>
          </a:p>
          <a:p>
            <a:pPr marL="285750" indent="-285750">
              <a:buFont typeface="Arial" panose="020B0604020202020204" pitchFamily="34" charset="0"/>
              <a:buChar char="•"/>
            </a:pPr>
            <a:r>
              <a:rPr lang="en-GB" b="1" dirty="0"/>
              <a:t>Facial recognition with mask</a:t>
            </a:r>
          </a:p>
          <a:p>
            <a:pPr marL="971516" lvl="1" indent="-285750"/>
            <a:r>
              <a:rPr lang="en-GB" dirty="0"/>
              <a:t>Facial recognition video analytics for recognizing people when they are wearing masks for Airlines companies.</a:t>
            </a:r>
          </a:p>
          <a:p>
            <a:endParaRPr lang="en-GB" dirty="0"/>
          </a:p>
        </p:txBody>
      </p:sp>
    </p:spTree>
    <p:extLst>
      <p:ext uri="{BB962C8B-B14F-4D97-AF65-F5344CB8AC3E}">
        <p14:creationId xmlns:p14="http://schemas.microsoft.com/office/powerpoint/2010/main" val="12323038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68</a:t>
            </a:fld>
            <a:endParaRPr lang="en-US" dirty="0"/>
          </a:p>
        </p:txBody>
      </p:sp>
      <p:sp>
        <p:nvSpPr>
          <p:cNvPr id="4" name="Title 3"/>
          <p:cNvSpPr>
            <a:spLocks noGrp="1"/>
          </p:cNvSpPr>
          <p:nvPr>
            <p:ph type="title"/>
          </p:nvPr>
        </p:nvSpPr>
        <p:spPr/>
        <p:txBody>
          <a:bodyPr>
            <a:normAutofit fontScale="90000"/>
          </a:bodyPr>
          <a:lstStyle/>
          <a:p>
            <a:r>
              <a:rPr lang="en-GB" b="1" dirty="0" smtClean="0"/>
              <a:t>Video Analytics – </a:t>
            </a:r>
            <a:r>
              <a:rPr lang="en-GB" dirty="0"/>
              <a:t> Video analytics and COVID-19</a:t>
            </a:r>
          </a:p>
        </p:txBody>
      </p:sp>
      <p:sp>
        <p:nvSpPr>
          <p:cNvPr id="6" name="Content Placeholder 2"/>
          <p:cNvSpPr>
            <a:spLocks noGrp="1"/>
          </p:cNvSpPr>
          <p:nvPr>
            <p:ph idx="1"/>
          </p:nvPr>
        </p:nvSpPr>
        <p:spPr>
          <a:xfrm>
            <a:off x="637881" y="2028983"/>
            <a:ext cx="10515600" cy="3626749"/>
          </a:xfrm>
        </p:spPr>
        <p:txBody>
          <a:bodyPr/>
          <a:lstStyle/>
          <a:p>
            <a:pPr marL="285750" indent="-285750">
              <a:buFont typeface="Arial" panose="020B0604020202020204" pitchFamily="34" charset="0"/>
              <a:buChar char="•"/>
            </a:pPr>
            <a:r>
              <a:rPr lang="en-GB" b="1" dirty="0"/>
              <a:t>Social distancing warnings and alerts</a:t>
            </a:r>
          </a:p>
          <a:p>
            <a:pPr marL="971516" lvl="1" indent="-285750"/>
            <a:r>
              <a:rPr lang="en-GB" dirty="0"/>
              <a:t>Video analytics feature that generates alerts when people are spotted close to each other (social distancing) or touch something they are not supposed to.</a:t>
            </a:r>
          </a:p>
          <a:p>
            <a:pPr marL="285750" indent="-285750">
              <a:buFont typeface="Arial" panose="020B0604020202020204" pitchFamily="34" charset="0"/>
              <a:buChar char="•"/>
            </a:pPr>
            <a:r>
              <a:rPr lang="en-GB" b="1" dirty="0"/>
              <a:t>Personal equipment protective </a:t>
            </a:r>
          </a:p>
          <a:p>
            <a:pPr marL="971516" lvl="1" indent="-285750"/>
            <a:r>
              <a:rPr lang="en-GB" dirty="0"/>
              <a:t>Video analytics software could be enhanced to generate an alert when a construction worker is spotted in the field without gloves or a mask.</a:t>
            </a:r>
          </a:p>
          <a:p>
            <a:endParaRPr lang="en-GB" dirty="0"/>
          </a:p>
        </p:txBody>
      </p:sp>
    </p:spTree>
    <p:extLst>
      <p:ext uri="{BB962C8B-B14F-4D97-AF65-F5344CB8AC3E}">
        <p14:creationId xmlns:p14="http://schemas.microsoft.com/office/powerpoint/2010/main" val="370125447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p:txBody>
      </p:sp>
      <p:sp>
        <p:nvSpPr>
          <p:cNvPr id="3" name="Slide Number Placeholder 2"/>
          <p:cNvSpPr>
            <a:spLocks noGrp="1"/>
          </p:cNvSpPr>
          <p:nvPr>
            <p:ph type="sldNum" sz="quarter" idx="12"/>
          </p:nvPr>
        </p:nvSpPr>
        <p:spPr/>
        <p:txBody>
          <a:bodyPr/>
          <a:lstStyle/>
          <a:p>
            <a:fld id="{FCEE2C88-6C8F-484D-AF69-578F576B1F44}" type="slidenum">
              <a:rPr lang="en-US" smtClean="0"/>
              <a:pPr/>
              <a:t>69</a:t>
            </a:fld>
            <a:endParaRPr lang="en-US" dirty="0"/>
          </a:p>
        </p:txBody>
      </p:sp>
      <p:sp>
        <p:nvSpPr>
          <p:cNvPr id="4" name="Title 3"/>
          <p:cNvSpPr>
            <a:spLocks noGrp="1"/>
          </p:cNvSpPr>
          <p:nvPr>
            <p:ph type="title"/>
          </p:nvPr>
        </p:nvSpPr>
        <p:spPr/>
        <p:txBody>
          <a:bodyPr>
            <a:normAutofit fontScale="90000"/>
          </a:bodyPr>
          <a:lstStyle/>
          <a:p>
            <a:r>
              <a:rPr lang="en-GB" b="1" dirty="0"/>
              <a:t>References</a:t>
            </a:r>
          </a:p>
        </p:txBody>
      </p:sp>
      <p:sp>
        <p:nvSpPr>
          <p:cNvPr id="9" name="Content Placeholder 8"/>
          <p:cNvSpPr>
            <a:spLocks noGrp="1"/>
          </p:cNvSpPr>
          <p:nvPr>
            <p:ph idx="1"/>
          </p:nvPr>
        </p:nvSpPr>
        <p:spPr>
          <a:xfrm>
            <a:off x="650580" y="2156883"/>
            <a:ext cx="2862641" cy="634443"/>
          </a:xfrm>
        </p:spPr>
        <p:txBody>
          <a:bodyPr/>
          <a:lstStyle/>
          <a:p>
            <a:pPr marL="285750" indent="-285750">
              <a:buFont typeface="Arial" panose="020B0604020202020204" pitchFamily="34" charset="0"/>
              <a:buChar char="•"/>
            </a:pPr>
            <a:r>
              <a:rPr lang="en-GB" dirty="0" smtClean="0"/>
              <a:t>Books</a:t>
            </a:r>
            <a:endParaRPr lang="en-GB" dirty="0"/>
          </a:p>
        </p:txBody>
      </p:sp>
      <p:pic>
        <p:nvPicPr>
          <p:cNvPr id="8" name="Picture 7"/>
          <p:cNvPicPr>
            <a:picLocks noChangeAspect="1"/>
          </p:cNvPicPr>
          <p:nvPr/>
        </p:nvPicPr>
        <p:blipFill>
          <a:blip r:embed="rId2"/>
          <a:stretch>
            <a:fillRect/>
          </a:stretch>
        </p:blipFill>
        <p:spPr>
          <a:xfrm>
            <a:off x="1707706" y="2592064"/>
            <a:ext cx="2379051" cy="2926150"/>
          </a:xfrm>
          <a:prstGeom prst="rect">
            <a:avLst/>
          </a:prstGeom>
        </p:spPr>
      </p:pic>
      <p:pic>
        <p:nvPicPr>
          <p:cNvPr id="10" name="Picture 9"/>
          <p:cNvPicPr>
            <a:picLocks noChangeAspect="1"/>
          </p:cNvPicPr>
          <p:nvPr/>
        </p:nvPicPr>
        <p:blipFill>
          <a:blip r:embed="rId3"/>
          <a:stretch>
            <a:fillRect/>
          </a:stretch>
        </p:blipFill>
        <p:spPr>
          <a:xfrm>
            <a:off x="7876622" y="2592065"/>
            <a:ext cx="2400300" cy="2926149"/>
          </a:xfrm>
          <a:prstGeom prst="rect">
            <a:avLst/>
          </a:prstGeom>
        </p:spPr>
      </p:pic>
      <p:pic>
        <p:nvPicPr>
          <p:cNvPr id="5" name="Picture 4"/>
          <p:cNvPicPr>
            <a:picLocks noChangeAspect="1"/>
          </p:cNvPicPr>
          <p:nvPr/>
        </p:nvPicPr>
        <p:blipFill>
          <a:blip r:embed="rId4"/>
          <a:stretch>
            <a:fillRect/>
          </a:stretch>
        </p:blipFill>
        <p:spPr>
          <a:xfrm>
            <a:off x="4666241" y="2592066"/>
            <a:ext cx="2572837" cy="2926148"/>
          </a:xfrm>
          <a:prstGeom prst="rect">
            <a:avLst/>
          </a:prstGeom>
        </p:spPr>
      </p:pic>
    </p:spTree>
    <p:extLst>
      <p:ext uri="{BB962C8B-B14F-4D97-AF65-F5344CB8AC3E}">
        <p14:creationId xmlns:p14="http://schemas.microsoft.com/office/powerpoint/2010/main" val="32473191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7</a:t>
            </a:fld>
            <a:endParaRPr lang="en-US" dirty="0"/>
          </a:p>
        </p:txBody>
      </p:sp>
      <p:sp>
        <p:nvSpPr>
          <p:cNvPr id="4" name="Title 3"/>
          <p:cNvSpPr>
            <a:spLocks noGrp="1"/>
          </p:cNvSpPr>
          <p:nvPr>
            <p:ph type="title"/>
          </p:nvPr>
        </p:nvSpPr>
        <p:spPr/>
        <p:txBody>
          <a:bodyPr>
            <a:normAutofit fontScale="90000"/>
          </a:bodyPr>
          <a:lstStyle/>
          <a:p>
            <a:r>
              <a:rPr lang="en-GB" b="1" dirty="0"/>
              <a:t>Visual Computing </a:t>
            </a:r>
            <a:r>
              <a:rPr lang="en-GB" b="1" dirty="0" smtClean="0"/>
              <a:t>for the I4.0 </a:t>
            </a:r>
            <a:r>
              <a:rPr lang="en-GB" dirty="0" smtClean="0"/>
              <a:t>- Technologies</a:t>
            </a:r>
            <a:endParaRPr lang="en-GB" dirty="0"/>
          </a:p>
        </p:txBody>
      </p:sp>
      <p:pic>
        <p:nvPicPr>
          <p:cNvPr id="7" name="Picture 6"/>
          <p:cNvPicPr>
            <a:picLocks noChangeAspect="1"/>
          </p:cNvPicPr>
          <p:nvPr/>
        </p:nvPicPr>
        <p:blipFill>
          <a:blip r:embed="rId2"/>
          <a:stretch>
            <a:fillRect/>
          </a:stretch>
        </p:blipFill>
        <p:spPr>
          <a:xfrm>
            <a:off x="1839115" y="1858371"/>
            <a:ext cx="7287300" cy="3576271"/>
          </a:xfrm>
          <a:prstGeom prst="rect">
            <a:avLst/>
          </a:prstGeom>
        </p:spPr>
      </p:pic>
      <p:sp>
        <p:nvSpPr>
          <p:cNvPr id="8" name="TextBox 7"/>
          <p:cNvSpPr txBox="1"/>
          <p:nvPr/>
        </p:nvSpPr>
        <p:spPr>
          <a:xfrm>
            <a:off x="9126415" y="1690688"/>
            <a:ext cx="2776230" cy="2031325"/>
          </a:xfrm>
          <a:prstGeom prst="rect">
            <a:avLst/>
          </a:prstGeom>
          <a:noFill/>
        </p:spPr>
        <p:txBody>
          <a:bodyPr wrap="square" rtlCol="0">
            <a:spAutoFit/>
          </a:bodyPr>
          <a:lstStyle/>
          <a:p>
            <a:r>
              <a:rPr lang="en-GB" b="1" dirty="0" smtClean="0"/>
              <a:t>Visual Analytics</a:t>
            </a:r>
            <a:r>
              <a:rPr lang="en-GB" dirty="0" smtClean="0"/>
              <a:t>: Provides easy to understand depictions of large amount of data and relations that are not immediately seen.</a:t>
            </a:r>
            <a:endParaRPr lang="en-GB" dirty="0"/>
          </a:p>
        </p:txBody>
      </p:sp>
      <p:sp>
        <p:nvSpPr>
          <p:cNvPr id="9" name="TextBox 8"/>
          <p:cNvSpPr txBox="1"/>
          <p:nvPr/>
        </p:nvSpPr>
        <p:spPr>
          <a:xfrm>
            <a:off x="9478109" y="5671039"/>
            <a:ext cx="1172958" cy="276999"/>
          </a:xfrm>
          <a:prstGeom prst="rect">
            <a:avLst/>
          </a:prstGeom>
          <a:noFill/>
        </p:spPr>
        <p:txBody>
          <a:bodyPr wrap="square" rtlCol="0">
            <a:spAutoFit/>
          </a:bodyPr>
          <a:lstStyle/>
          <a:p>
            <a:r>
              <a:rPr lang="en-GB" sz="1200" dirty="0" smtClean="0"/>
              <a:t>Source: [1]</a:t>
            </a:r>
            <a:endParaRPr lang="en-GB" sz="1200" dirty="0"/>
          </a:p>
        </p:txBody>
      </p:sp>
    </p:spTree>
    <p:extLst>
      <p:ext uri="{BB962C8B-B14F-4D97-AF65-F5344CB8AC3E}">
        <p14:creationId xmlns:p14="http://schemas.microsoft.com/office/powerpoint/2010/main" val="38567029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p:txBody>
      </p:sp>
      <p:sp>
        <p:nvSpPr>
          <p:cNvPr id="3" name="Slide Number Placeholder 2"/>
          <p:cNvSpPr>
            <a:spLocks noGrp="1"/>
          </p:cNvSpPr>
          <p:nvPr>
            <p:ph type="sldNum" sz="quarter" idx="12"/>
          </p:nvPr>
        </p:nvSpPr>
        <p:spPr/>
        <p:txBody>
          <a:bodyPr/>
          <a:lstStyle/>
          <a:p>
            <a:fld id="{FCEE2C88-6C8F-484D-AF69-578F576B1F44}" type="slidenum">
              <a:rPr lang="en-US" smtClean="0"/>
              <a:pPr/>
              <a:t>70</a:t>
            </a:fld>
            <a:endParaRPr lang="en-US" dirty="0"/>
          </a:p>
        </p:txBody>
      </p:sp>
      <p:sp>
        <p:nvSpPr>
          <p:cNvPr id="4" name="Title 3"/>
          <p:cNvSpPr>
            <a:spLocks noGrp="1"/>
          </p:cNvSpPr>
          <p:nvPr>
            <p:ph type="title"/>
          </p:nvPr>
        </p:nvSpPr>
        <p:spPr/>
        <p:txBody>
          <a:bodyPr>
            <a:normAutofit fontScale="90000"/>
          </a:bodyPr>
          <a:lstStyle/>
          <a:p>
            <a:r>
              <a:rPr lang="en-GB" b="1" dirty="0"/>
              <a:t>References</a:t>
            </a:r>
          </a:p>
        </p:txBody>
      </p:sp>
      <p:sp>
        <p:nvSpPr>
          <p:cNvPr id="9" name="Content Placeholder 8"/>
          <p:cNvSpPr>
            <a:spLocks noGrp="1"/>
          </p:cNvSpPr>
          <p:nvPr>
            <p:ph idx="1"/>
          </p:nvPr>
        </p:nvSpPr>
        <p:spPr>
          <a:xfrm>
            <a:off x="650581" y="2052912"/>
            <a:ext cx="10820986" cy="4399371"/>
          </a:xfrm>
        </p:spPr>
        <p:txBody>
          <a:bodyPr>
            <a:normAutofit/>
          </a:bodyPr>
          <a:lstStyle/>
          <a:p>
            <a:pPr marL="285750" indent="-285750">
              <a:buFont typeface="Arial" panose="020B0604020202020204" pitchFamily="34" charset="0"/>
              <a:buChar char="•"/>
            </a:pPr>
            <a:r>
              <a:rPr lang="en-GB" dirty="0"/>
              <a:t>Papers</a:t>
            </a:r>
          </a:p>
          <a:p>
            <a:pPr marL="863600" lvl="1" indent="-406400">
              <a:lnSpc>
                <a:spcPct val="107000"/>
              </a:lnSpc>
              <a:spcAft>
                <a:spcPts val="800"/>
              </a:spcAft>
            </a:pPr>
            <a:r>
              <a:rPr lang="en-GB" dirty="0">
                <a:latin typeface="Calibri" panose="020F0502020204030204" pitchFamily="34" charset="0"/>
                <a:ea typeface="Calibri" panose="020F0502020204030204" pitchFamily="34" charset="0"/>
                <a:cs typeface="Calibri" panose="020F0502020204030204" pitchFamily="34" charset="0"/>
              </a:rPr>
              <a:t>[1] Á. Segura </a:t>
            </a:r>
            <a:r>
              <a:rPr lang="en-GB" i="1" dirty="0">
                <a:latin typeface="Calibri" panose="020F0502020204030204" pitchFamily="34" charset="0"/>
                <a:ea typeface="Calibri" panose="020F0502020204030204" pitchFamily="34" charset="0"/>
                <a:cs typeface="Calibri" panose="020F0502020204030204" pitchFamily="34" charset="0"/>
              </a:rPr>
              <a:t>et al.</a:t>
            </a:r>
            <a:r>
              <a:rPr lang="en-GB" dirty="0">
                <a:latin typeface="Calibri" panose="020F0502020204030204" pitchFamily="34" charset="0"/>
                <a:ea typeface="Calibri" panose="020F0502020204030204" pitchFamily="34" charset="0"/>
                <a:cs typeface="Calibri" panose="020F0502020204030204" pitchFamily="34" charset="0"/>
              </a:rPr>
              <a:t>, “Visual computing technologies to support the Operator 4.0,” </a:t>
            </a:r>
            <a:r>
              <a:rPr lang="en-GB" i="1" dirty="0" err="1">
                <a:latin typeface="Calibri" panose="020F0502020204030204" pitchFamily="34" charset="0"/>
                <a:ea typeface="Calibri" panose="020F0502020204030204" pitchFamily="34" charset="0"/>
                <a:cs typeface="Calibri" panose="020F0502020204030204" pitchFamily="34" charset="0"/>
              </a:rPr>
              <a:t>Comput</a:t>
            </a:r>
            <a:r>
              <a:rPr lang="en-GB" i="1" dirty="0">
                <a:latin typeface="Calibri" panose="020F0502020204030204" pitchFamily="34" charset="0"/>
                <a:ea typeface="Calibri" panose="020F0502020204030204" pitchFamily="34" charset="0"/>
                <a:cs typeface="Calibri" panose="020F0502020204030204" pitchFamily="34" charset="0"/>
              </a:rPr>
              <a:t>. Ind. Eng.</a:t>
            </a:r>
            <a:r>
              <a:rPr lang="en-GB" dirty="0">
                <a:latin typeface="Calibri" panose="020F0502020204030204" pitchFamily="34" charset="0"/>
                <a:ea typeface="Calibri" panose="020F0502020204030204" pitchFamily="34" charset="0"/>
                <a:cs typeface="Calibri" panose="020F0502020204030204" pitchFamily="34" charset="0"/>
              </a:rPr>
              <a:t>, vol. 139, no. November 2018, p. 105550, 2020.</a:t>
            </a:r>
            <a:endParaRPr lang="en-GB" dirty="0">
              <a:latin typeface="Calibri" panose="020F0502020204030204" pitchFamily="34" charset="0"/>
              <a:ea typeface="Calibri" panose="020F0502020204030204" pitchFamily="34" charset="0"/>
              <a:cs typeface="Times New Roman" panose="02020603050405020304" pitchFamily="18" charset="0"/>
            </a:endParaRPr>
          </a:p>
          <a:p>
            <a:pPr marL="863600" lvl="1" indent="-406400">
              <a:lnSpc>
                <a:spcPct val="107000"/>
              </a:lnSpc>
              <a:spcAft>
                <a:spcPts val="800"/>
              </a:spcAft>
            </a:pPr>
            <a:r>
              <a:rPr lang="en-GB" dirty="0">
                <a:latin typeface="Calibri" panose="020F0502020204030204" pitchFamily="34" charset="0"/>
                <a:ea typeface="Calibri" panose="020F0502020204030204" pitchFamily="34" charset="0"/>
                <a:cs typeface="Calibri" panose="020F0502020204030204" pitchFamily="34" charset="0"/>
              </a:rPr>
              <a:t>[2] V. Alonso, A. </a:t>
            </a:r>
            <a:r>
              <a:rPr lang="en-GB" dirty="0" err="1">
                <a:latin typeface="Calibri" panose="020F0502020204030204" pitchFamily="34" charset="0"/>
                <a:ea typeface="Calibri" panose="020F0502020204030204" pitchFamily="34" charset="0"/>
                <a:cs typeface="Calibri" panose="020F0502020204030204" pitchFamily="34" charset="0"/>
              </a:rPr>
              <a:t>Dacal</a:t>
            </a:r>
            <a:r>
              <a:rPr lang="en-GB" dirty="0">
                <a:latin typeface="Calibri" panose="020F0502020204030204" pitchFamily="34" charset="0"/>
                <a:ea typeface="Calibri" panose="020F0502020204030204" pitchFamily="34" charset="0"/>
                <a:cs typeface="Calibri" panose="020F0502020204030204" pitchFamily="34" charset="0"/>
              </a:rPr>
              <a:t>-Nieto, L. </a:t>
            </a:r>
            <a:r>
              <a:rPr lang="en-GB" dirty="0" err="1">
                <a:latin typeface="Calibri" panose="020F0502020204030204" pitchFamily="34" charset="0"/>
                <a:ea typeface="Calibri" panose="020F0502020204030204" pitchFamily="34" charset="0"/>
                <a:cs typeface="Calibri" panose="020F0502020204030204" pitchFamily="34" charset="0"/>
              </a:rPr>
              <a:t>Barreto</a:t>
            </a:r>
            <a:r>
              <a:rPr lang="en-GB" dirty="0">
                <a:latin typeface="Calibri" panose="020F0502020204030204" pitchFamily="34" charset="0"/>
                <a:ea typeface="Calibri" panose="020F0502020204030204" pitchFamily="34" charset="0"/>
                <a:cs typeface="Calibri" panose="020F0502020204030204" pitchFamily="34" charset="0"/>
              </a:rPr>
              <a:t>, A. </a:t>
            </a:r>
            <a:r>
              <a:rPr lang="en-GB" dirty="0" err="1">
                <a:latin typeface="Calibri" panose="020F0502020204030204" pitchFamily="34" charset="0"/>
                <a:ea typeface="Calibri" panose="020F0502020204030204" pitchFamily="34" charset="0"/>
                <a:cs typeface="Calibri" panose="020F0502020204030204" pitchFamily="34" charset="0"/>
              </a:rPr>
              <a:t>Amaral</a:t>
            </a:r>
            <a:r>
              <a:rPr lang="en-GB" dirty="0">
                <a:latin typeface="Calibri" panose="020F0502020204030204" pitchFamily="34" charset="0"/>
                <a:ea typeface="Calibri" panose="020F0502020204030204" pitchFamily="34" charset="0"/>
                <a:cs typeface="Calibri" panose="020F0502020204030204" pitchFamily="34" charset="0"/>
              </a:rPr>
              <a:t>, and E. </a:t>
            </a:r>
            <a:r>
              <a:rPr lang="en-GB" dirty="0" err="1">
                <a:latin typeface="Calibri" panose="020F0502020204030204" pitchFamily="34" charset="0"/>
                <a:ea typeface="Calibri" panose="020F0502020204030204" pitchFamily="34" charset="0"/>
                <a:cs typeface="Calibri" panose="020F0502020204030204" pitchFamily="34" charset="0"/>
              </a:rPr>
              <a:t>Rivero</a:t>
            </a:r>
            <a:r>
              <a:rPr lang="en-GB" dirty="0">
                <a:latin typeface="Calibri" panose="020F0502020204030204" pitchFamily="34" charset="0"/>
                <a:ea typeface="Calibri" panose="020F0502020204030204" pitchFamily="34" charset="0"/>
                <a:cs typeface="Calibri" panose="020F0502020204030204" pitchFamily="34" charset="0"/>
              </a:rPr>
              <a:t>, “Industry 4.0 implications in machine vision metrology: an overview,” </a:t>
            </a:r>
            <a:r>
              <a:rPr lang="en-GB" i="1" dirty="0">
                <a:latin typeface="Calibri" panose="020F0502020204030204" pitchFamily="34" charset="0"/>
                <a:ea typeface="Calibri" panose="020F0502020204030204" pitchFamily="34" charset="0"/>
                <a:cs typeface="Calibri" panose="020F0502020204030204" pitchFamily="34" charset="0"/>
              </a:rPr>
              <a:t>Procedia Manuf.</a:t>
            </a:r>
            <a:r>
              <a:rPr lang="en-GB" dirty="0">
                <a:latin typeface="Calibri" panose="020F0502020204030204" pitchFamily="34" charset="0"/>
                <a:ea typeface="Calibri" panose="020F0502020204030204" pitchFamily="34" charset="0"/>
                <a:cs typeface="Calibri" panose="020F0502020204030204" pitchFamily="34" charset="0"/>
              </a:rPr>
              <a:t>, vol. 41, pp. 359–366, 2019.</a:t>
            </a:r>
            <a:endParaRPr lang="en-GB" dirty="0">
              <a:latin typeface="Calibri" panose="020F0502020204030204" pitchFamily="34" charset="0"/>
              <a:ea typeface="Calibri" panose="020F0502020204030204" pitchFamily="34" charset="0"/>
              <a:cs typeface="Times New Roman" panose="02020603050405020304" pitchFamily="18" charset="0"/>
            </a:endParaRPr>
          </a:p>
          <a:p>
            <a:pPr marL="863600" lvl="1" indent="-406400">
              <a:lnSpc>
                <a:spcPct val="107000"/>
              </a:lnSpc>
              <a:spcAft>
                <a:spcPts val="800"/>
              </a:spcAft>
            </a:pPr>
            <a:r>
              <a:rPr lang="en-GB" dirty="0">
                <a:latin typeface="Calibri" panose="020F0502020204030204" pitchFamily="34" charset="0"/>
                <a:ea typeface="Calibri" panose="020F0502020204030204" pitchFamily="34" charset="0"/>
                <a:cs typeface="Calibri" panose="020F0502020204030204" pitchFamily="34" charset="0"/>
              </a:rPr>
              <a:t>[3] C. </a:t>
            </a:r>
            <a:r>
              <a:rPr lang="en-GB" dirty="0" err="1">
                <a:latin typeface="Calibri" panose="020F0502020204030204" pitchFamily="34" charset="0"/>
                <a:ea typeface="Calibri" panose="020F0502020204030204" pitchFamily="34" charset="0"/>
                <a:cs typeface="Calibri" panose="020F0502020204030204" pitchFamily="34" charset="0"/>
              </a:rPr>
              <a:t>Gröger</a:t>
            </a:r>
            <a:r>
              <a:rPr lang="en-GB" dirty="0">
                <a:latin typeface="Calibri" panose="020F0502020204030204" pitchFamily="34" charset="0"/>
                <a:ea typeface="Calibri" panose="020F0502020204030204" pitchFamily="34" charset="0"/>
                <a:cs typeface="Calibri" panose="020F0502020204030204" pitchFamily="34" charset="0"/>
              </a:rPr>
              <a:t>, “Building an Industry 4.0 Analytics Platform,” </a:t>
            </a:r>
            <a:r>
              <a:rPr lang="en-GB" i="1" dirty="0" err="1">
                <a:latin typeface="Calibri" panose="020F0502020204030204" pitchFamily="34" charset="0"/>
                <a:ea typeface="Calibri" panose="020F0502020204030204" pitchFamily="34" charset="0"/>
                <a:cs typeface="Calibri" panose="020F0502020204030204" pitchFamily="34" charset="0"/>
              </a:rPr>
              <a:t>Datenbank-Spektrum</a:t>
            </a:r>
            <a:r>
              <a:rPr lang="en-GB" dirty="0">
                <a:latin typeface="Calibri" panose="020F0502020204030204" pitchFamily="34" charset="0"/>
                <a:ea typeface="Calibri" panose="020F0502020204030204" pitchFamily="34" charset="0"/>
                <a:cs typeface="Calibri" panose="020F0502020204030204" pitchFamily="34" charset="0"/>
              </a:rPr>
              <a:t>, vol. 18, no. 1, pp. 5–14, 2018.</a:t>
            </a:r>
          </a:p>
          <a:p>
            <a:pPr marL="863600" lvl="1" indent="-406400">
              <a:lnSpc>
                <a:spcPct val="107000"/>
              </a:lnSpc>
              <a:spcAft>
                <a:spcPts val="800"/>
              </a:spcAft>
            </a:pPr>
            <a:r>
              <a:rPr lang="en-GB" dirty="0"/>
              <a:t>[4] C. </a:t>
            </a:r>
            <a:r>
              <a:rPr lang="en-GB" dirty="0" err="1"/>
              <a:t>Mehrotra</a:t>
            </a:r>
            <a:r>
              <a:rPr lang="en-GB" dirty="0"/>
              <a:t>, N. </a:t>
            </a:r>
            <a:r>
              <a:rPr lang="en-GB" dirty="0" err="1"/>
              <a:t>Chitransh</a:t>
            </a:r>
            <a:r>
              <a:rPr lang="en-GB" dirty="0"/>
              <a:t>, and A. Singh, “Visual Analytics: Scope and Challenges,” </a:t>
            </a:r>
            <a:r>
              <a:rPr lang="en-GB" i="1" dirty="0"/>
              <a:t>Lect. notes </a:t>
            </a:r>
            <a:r>
              <a:rPr lang="en-GB" i="1" dirty="0" err="1"/>
              <a:t>Comput</a:t>
            </a:r>
            <a:r>
              <a:rPr lang="en-GB" i="1" dirty="0"/>
              <a:t>. Sci.</a:t>
            </a:r>
            <a:r>
              <a:rPr lang="en-GB" dirty="0"/>
              <a:t>, no. 4404, pp. 76–90, 2008</a:t>
            </a:r>
            <a:r>
              <a:rPr lang="en-GB" dirty="0" smtClean="0"/>
              <a:t>.</a:t>
            </a:r>
          </a:p>
          <a:p>
            <a:pPr marL="863600" lvl="1" indent="-406400">
              <a:lnSpc>
                <a:spcPct val="107000"/>
              </a:lnSpc>
              <a:spcAft>
                <a:spcPts val="800"/>
              </a:spcAft>
            </a:pPr>
            <a:r>
              <a:rPr lang="en-GB" dirty="0" smtClean="0">
                <a:latin typeface="Calibri" panose="020F0502020204030204" pitchFamily="34" charset="0"/>
                <a:ea typeface="Calibri" panose="020F0502020204030204" pitchFamily="34" charset="0"/>
                <a:cs typeface="Calibri" panose="020F0502020204030204" pitchFamily="34" charset="0"/>
              </a:rPr>
              <a:t>[5] </a:t>
            </a:r>
            <a:r>
              <a:rPr lang="en-GB" dirty="0" err="1"/>
              <a:t>Sicat</a:t>
            </a:r>
            <a:r>
              <a:rPr lang="en-GB" dirty="0"/>
              <a:t>, R., Li, J., Choi, J., </a:t>
            </a:r>
            <a:r>
              <a:rPr lang="en-GB" dirty="0" err="1"/>
              <a:t>Cordeil</a:t>
            </a:r>
            <a:r>
              <a:rPr lang="en-GB" dirty="0"/>
              <a:t>, M., </a:t>
            </a:r>
            <a:r>
              <a:rPr lang="en-GB" dirty="0" err="1"/>
              <a:t>Jeong</a:t>
            </a:r>
            <a:r>
              <a:rPr lang="en-GB" dirty="0"/>
              <a:t>, W. K., Bach, B., &amp; </a:t>
            </a:r>
            <a:r>
              <a:rPr lang="en-GB" dirty="0" err="1"/>
              <a:t>Pfister</a:t>
            </a:r>
            <a:r>
              <a:rPr lang="en-GB" dirty="0"/>
              <a:t>, H. (2019). DXR: A Toolkit for Building Immersive Data Visualizations. </a:t>
            </a:r>
            <a:r>
              <a:rPr lang="en-GB" i="1" dirty="0"/>
              <a:t>IEEE Transactions on Visualization and Computer Graphics</a:t>
            </a:r>
            <a:r>
              <a:rPr lang="en-GB" dirty="0"/>
              <a:t>, </a:t>
            </a:r>
            <a:r>
              <a:rPr lang="en-GB" i="1" dirty="0"/>
              <a:t>25</a:t>
            </a:r>
            <a:r>
              <a:rPr lang="en-GB" dirty="0"/>
              <a:t>(1), 715–725. https://doi.org/10.1109/TVCG.2018.2865152</a:t>
            </a:r>
          </a:p>
          <a:p>
            <a:pPr marL="863600" lvl="1" indent="-406400">
              <a:lnSpc>
                <a:spcPct val="107000"/>
              </a:lnSpc>
              <a:spcAft>
                <a:spcPts val="800"/>
              </a:spcAft>
            </a:pPr>
            <a:endParaRPr lang="en-GB" dirty="0">
              <a:latin typeface="Calibri" panose="020F0502020204030204" pitchFamily="34" charset="0"/>
              <a:ea typeface="Calibri" panose="020F0502020204030204" pitchFamily="34" charset="0"/>
              <a:cs typeface="Calibri" panose="020F0502020204030204" pitchFamily="34" charset="0"/>
            </a:endParaRPr>
          </a:p>
          <a:p>
            <a:endParaRPr lang="en-GB" dirty="0"/>
          </a:p>
        </p:txBody>
      </p:sp>
    </p:spTree>
    <p:extLst>
      <p:ext uri="{BB962C8B-B14F-4D97-AF65-F5344CB8AC3E}">
        <p14:creationId xmlns:p14="http://schemas.microsoft.com/office/powerpoint/2010/main" val="39362423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p:txBody>
      </p:sp>
      <p:sp>
        <p:nvSpPr>
          <p:cNvPr id="3" name="Slide Number Placeholder 2"/>
          <p:cNvSpPr>
            <a:spLocks noGrp="1"/>
          </p:cNvSpPr>
          <p:nvPr>
            <p:ph type="sldNum" sz="quarter" idx="12"/>
          </p:nvPr>
        </p:nvSpPr>
        <p:spPr/>
        <p:txBody>
          <a:bodyPr/>
          <a:lstStyle/>
          <a:p>
            <a:fld id="{FCEE2C88-6C8F-484D-AF69-578F576B1F44}" type="slidenum">
              <a:rPr lang="en-US" smtClean="0"/>
              <a:pPr/>
              <a:t>71</a:t>
            </a:fld>
            <a:endParaRPr lang="en-US" dirty="0"/>
          </a:p>
        </p:txBody>
      </p:sp>
      <p:sp>
        <p:nvSpPr>
          <p:cNvPr id="4" name="Title 3"/>
          <p:cNvSpPr>
            <a:spLocks noGrp="1"/>
          </p:cNvSpPr>
          <p:nvPr>
            <p:ph type="title"/>
          </p:nvPr>
        </p:nvSpPr>
        <p:spPr/>
        <p:txBody>
          <a:bodyPr>
            <a:normAutofit fontScale="90000"/>
          </a:bodyPr>
          <a:lstStyle/>
          <a:p>
            <a:r>
              <a:rPr lang="en-GB" b="1" dirty="0"/>
              <a:t>References</a:t>
            </a:r>
          </a:p>
        </p:txBody>
      </p:sp>
      <p:sp>
        <p:nvSpPr>
          <p:cNvPr id="9" name="Content Placeholder 8"/>
          <p:cNvSpPr>
            <a:spLocks noGrp="1"/>
          </p:cNvSpPr>
          <p:nvPr>
            <p:ph idx="1"/>
          </p:nvPr>
        </p:nvSpPr>
        <p:spPr>
          <a:xfrm>
            <a:off x="650581" y="2052912"/>
            <a:ext cx="10820986" cy="4399371"/>
          </a:xfrm>
        </p:spPr>
        <p:txBody>
          <a:bodyPr>
            <a:normAutofit/>
          </a:bodyPr>
          <a:lstStyle/>
          <a:p>
            <a:pPr marL="285750" indent="-285750">
              <a:buFont typeface="Arial" panose="020B0604020202020204" pitchFamily="34" charset="0"/>
              <a:buChar char="•"/>
            </a:pPr>
            <a:r>
              <a:rPr lang="en-GB" dirty="0" smtClean="0"/>
              <a:t>Websites</a:t>
            </a:r>
          </a:p>
          <a:p>
            <a:pPr lvl="1"/>
            <a:r>
              <a:rPr lang="en-GB" u="sng" dirty="0">
                <a:hlinkClick r:id="rId2"/>
              </a:rPr>
              <a:t>https://fresnobserver.com/what-is-driving-the-video-analytics-market/3660/</a:t>
            </a:r>
            <a:endParaRPr lang="en-GB" dirty="0"/>
          </a:p>
          <a:p>
            <a:pPr lvl="1"/>
            <a:r>
              <a:rPr lang="en-GB" u="sng" dirty="0">
                <a:hlinkClick r:id="rId3"/>
              </a:rPr>
              <a:t>https://www.fortunebusinessinsights.com/industry-reports/video-analytics-market-101114</a:t>
            </a:r>
            <a:endParaRPr lang="en-GB" u="sng" dirty="0"/>
          </a:p>
          <a:p>
            <a:pPr lvl="1"/>
            <a:r>
              <a:rPr lang="en-GB" dirty="0">
                <a:hlinkClick r:id="rId4"/>
              </a:rPr>
              <a:t>https://www.eetimes.com/introduction-to-video-analytics/#</a:t>
            </a:r>
            <a:endParaRPr lang="en-GB" dirty="0"/>
          </a:p>
          <a:p>
            <a:pPr lvl="1"/>
            <a:r>
              <a:rPr lang="en-GB" dirty="0">
                <a:hlinkClick r:id="rId5"/>
              </a:rPr>
              <a:t>https://www.securityindustry.org/2016/07/22/the-state-of-security-video-analytics/</a:t>
            </a:r>
            <a:endParaRPr lang="en-GB" dirty="0"/>
          </a:p>
          <a:p>
            <a:pPr lvl="1"/>
            <a:r>
              <a:rPr lang="en-GB" dirty="0">
                <a:hlinkClick r:id="rId6"/>
              </a:rPr>
              <a:t>https://wso2.com/whitepapers/innovating-with-video-analytics-technologies-and-use-cases/</a:t>
            </a:r>
            <a:endParaRPr lang="en-GB" dirty="0"/>
          </a:p>
          <a:p>
            <a:pPr lvl="1"/>
            <a:r>
              <a:rPr lang="en-GB" dirty="0">
                <a:hlinkClick r:id="rId7"/>
              </a:rPr>
              <a:t>https://www.motionvillee.com/blog/an-introduction-to-video-analytics/</a:t>
            </a:r>
            <a:endParaRPr lang="en-GB" dirty="0"/>
          </a:p>
          <a:p>
            <a:pPr lvl="1"/>
            <a:r>
              <a:rPr lang="en-GB" dirty="0">
                <a:hlinkClick r:id="rId8"/>
              </a:rPr>
              <a:t>https://www.edge-ai-vision.com/2020/01/a-guide-to-video-analytics-applications-and-opportunities/</a:t>
            </a:r>
            <a:endParaRPr lang="en-GB" dirty="0"/>
          </a:p>
          <a:p>
            <a:pPr lvl="1"/>
            <a:r>
              <a:rPr lang="en-GB" dirty="0">
                <a:hlinkClick r:id="rId9"/>
              </a:rPr>
              <a:t>https://www.edge-ai-vision.com/2020/01/video-analytics-solutions-are-driven-by-the-need-for-safety-and-security-with-global-revenue-reaching-4-5-billion-in-2025/</a:t>
            </a:r>
            <a:endParaRPr lang="en-GB" dirty="0"/>
          </a:p>
          <a:p>
            <a:pPr lvl="1"/>
            <a:r>
              <a:rPr lang="en-GB" dirty="0">
                <a:hlinkClick r:id="rId10"/>
              </a:rPr>
              <a:t>https://www.ibm.com/us-en/marketplace/video-analytics/resources</a:t>
            </a:r>
            <a:endParaRPr lang="en-GB" dirty="0"/>
          </a:p>
          <a:p>
            <a:pPr lvl="1"/>
            <a:r>
              <a:rPr lang="en-GB" dirty="0">
                <a:hlinkClick r:id="rId11"/>
              </a:rPr>
              <a:t>https://business.weather.com/blog/capture-more-than-images</a:t>
            </a:r>
            <a:endParaRPr lang="en-GB" dirty="0"/>
          </a:p>
          <a:p>
            <a:pPr marL="285750" indent="-285750">
              <a:buFont typeface="Arial" panose="020B0604020202020204" pitchFamily="34" charset="0"/>
              <a:buChar char="•"/>
            </a:pPr>
            <a:endParaRPr lang="en-GB" dirty="0" smtClean="0"/>
          </a:p>
          <a:p>
            <a:pPr marL="285750" indent="-285750">
              <a:buFont typeface="Arial" panose="020B0604020202020204" pitchFamily="34" charset="0"/>
              <a:buChar char="•"/>
            </a:pPr>
            <a:endParaRPr lang="en-GB" dirty="0" smtClean="0"/>
          </a:p>
          <a:p>
            <a:endParaRPr lang="en-GB" dirty="0"/>
          </a:p>
        </p:txBody>
      </p:sp>
    </p:spTree>
    <p:extLst>
      <p:ext uri="{BB962C8B-B14F-4D97-AF65-F5344CB8AC3E}">
        <p14:creationId xmlns:p14="http://schemas.microsoft.com/office/powerpoint/2010/main" val="200502000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p:txBody>
      </p:sp>
      <p:sp>
        <p:nvSpPr>
          <p:cNvPr id="3" name="Slide Number Placeholder 2"/>
          <p:cNvSpPr>
            <a:spLocks noGrp="1"/>
          </p:cNvSpPr>
          <p:nvPr>
            <p:ph type="sldNum" sz="quarter" idx="12"/>
          </p:nvPr>
        </p:nvSpPr>
        <p:spPr/>
        <p:txBody>
          <a:bodyPr/>
          <a:lstStyle/>
          <a:p>
            <a:fld id="{FCEE2C88-6C8F-484D-AF69-578F576B1F44}" type="slidenum">
              <a:rPr lang="en-US" smtClean="0"/>
              <a:pPr/>
              <a:t>72</a:t>
            </a:fld>
            <a:endParaRPr lang="en-US" dirty="0"/>
          </a:p>
        </p:txBody>
      </p:sp>
      <p:sp>
        <p:nvSpPr>
          <p:cNvPr id="4" name="Title 3"/>
          <p:cNvSpPr>
            <a:spLocks noGrp="1"/>
          </p:cNvSpPr>
          <p:nvPr>
            <p:ph type="title"/>
          </p:nvPr>
        </p:nvSpPr>
        <p:spPr/>
        <p:txBody>
          <a:bodyPr>
            <a:normAutofit fontScale="90000"/>
          </a:bodyPr>
          <a:lstStyle/>
          <a:p>
            <a:r>
              <a:rPr lang="en-GB" b="1" dirty="0"/>
              <a:t>References</a:t>
            </a:r>
          </a:p>
        </p:txBody>
      </p:sp>
      <p:sp>
        <p:nvSpPr>
          <p:cNvPr id="9" name="Content Placeholder 8"/>
          <p:cNvSpPr>
            <a:spLocks noGrp="1"/>
          </p:cNvSpPr>
          <p:nvPr>
            <p:ph idx="1"/>
          </p:nvPr>
        </p:nvSpPr>
        <p:spPr>
          <a:xfrm>
            <a:off x="650581" y="2052912"/>
            <a:ext cx="10820986" cy="4399371"/>
          </a:xfrm>
        </p:spPr>
        <p:txBody>
          <a:bodyPr>
            <a:normAutofit/>
          </a:bodyPr>
          <a:lstStyle/>
          <a:p>
            <a:pPr marL="285750" indent="-285750">
              <a:buFont typeface="Arial" panose="020B0604020202020204" pitchFamily="34" charset="0"/>
              <a:buChar char="•"/>
            </a:pPr>
            <a:r>
              <a:rPr lang="en-GB" dirty="0"/>
              <a:t>Online </a:t>
            </a:r>
            <a:r>
              <a:rPr lang="en-GB" dirty="0" smtClean="0"/>
              <a:t>Courses</a:t>
            </a:r>
          </a:p>
          <a:p>
            <a:pPr lvl="1"/>
            <a:r>
              <a:rPr lang="en-GB" b="1" dirty="0"/>
              <a:t>Biomedical Image Analysis in Python </a:t>
            </a:r>
            <a:r>
              <a:rPr lang="en-GB" dirty="0"/>
              <a:t>(</a:t>
            </a:r>
            <a:r>
              <a:rPr lang="en-GB" dirty="0" err="1"/>
              <a:t>DataCamp</a:t>
            </a:r>
            <a:r>
              <a:rPr lang="en-GB" dirty="0" smtClean="0"/>
              <a:t>)</a:t>
            </a:r>
          </a:p>
          <a:p>
            <a:endParaRPr lang="en-GB" dirty="0"/>
          </a:p>
        </p:txBody>
      </p:sp>
    </p:spTree>
    <p:extLst>
      <p:ext uri="{BB962C8B-B14F-4D97-AF65-F5344CB8AC3E}">
        <p14:creationId xmlns:p14="http://schemas.microsoft.com/office/powerpoint/2010/main" val="22444279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24"/>
          <p:cNvGrpSpPr/>
          <p:nvPr/>
        </p:nvGrpSpPr>
        <p:grpSpPr>
          <a:xfrm>
            <a:off x="152401" y="2457450"/>
            <a:ext cx="304800" cy="304800"/>
            <a:chOff x="6248400" y="2343150"/>
            <a:chExt cx="304800" cy="304800"/>
          </a:xfrm>
        </p:grpSpPr>
        <p:sp>
          <p:nvSpPr>
            <p:cNvPr id="21" name="Rounded Rectangle 5"/>
            <p:cNvSpPr/>
            <p:nvPr/>
          </p:nvSpPr>
          <p:spPr>
            <a:xfrm>
              <a:off x="6248400" y="2343150"/>
              <a:ext cx="304800" cy="304800"/>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9"/>
            <p:cNvGrpSpPr/>
            <p:nvPr/>
          </p:nvGrpSpPr>
          <p:grpSpPr>
            <a:xfrm>
              <a:off x="6323504" y="2398190"/>
              <a:ext cx="139436" cy="203256"/>
              <a:chOff x="4195824" y="3652404"/>
              <a:chExt cx="251543" cy="366676"/>
            </a:xfrm>
            <a:solidFill>
              <a:schemeClr val="bg1"/>
            </a:solidFill>
          </p:grpSpPr>
          <p:sp>
            <p:nvSpPr>
              <p:cNvPr id="23" name="AutoShape 97"/>
              <p:cNvSpPr>
                <a:spLocks/>
              </p:cNvSpPr>
              <p:nvPr/>
            </p:nvSpPr>
            <p:spPr bwMode="auto">
              <a:xfrm>
                <a:off x="4195824" y="3652404"/>
                <a:ext cx="251543" cy="3666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636" y="3374"/>
                    </a:moveTo>
                    <a:lnTo>
                      <a:pt x="1963" y="3375"/>
                    </a:lnTo>
                    <a:lnTo>
                      <a:pt x="1963" y="2025"/>
                    </a:lnTo>
                    <a:cubicBezTo>
                      <a:pt x="1963" y="1653"/>
                      <a:pt x="2402" y="1350"/>
                      <a:pt x="2945" y="1350"/>
                    </a:cubicBezTo>
                    <a:lnTo>
                      <a:pt x="18654" y="1349"/>
                    </a:lnTo>
                    <a:cubicBezTo>
                      <a:pt x="19195" y="1349"/>
                      <a:pt x="19636" y="1652"/>
                      <a:pt x="19636" y="2024"/>
                    </a:cubicBezTo>
                    <a:cubicBezTo>
                      <a:pt x="19636" y="2024"/>
                      <a:pt x="19636" y="3374"/>
                      <a:pt x="19636" y="3374"/>
                    </a:cubicBezTo>
                    <a:close/>
                    <a:moveTo>
                      <a:pt x="19636" y="17546"/>
                    </a:moveTo>
                    <a:lnTo>
                      <a:pt x="1963" y="17547"/>
                    </a:lnTo>
                    <a:lnTo>
                      <a:pt x="1963" y="4050"/>
                    </a:lnTo>
                    <a:lnTo>
                      <a:pt x="19636" y="4049"/>
                    </a:lnTo>
                    <a:cubicBezTo>
                      <a:pt x="19636" y="4049"/>
                      <a:pt x="19636" y="17546"/>
                      <a:pt x="19636" y="17546"/>
                    </a:cubicBezTo>
                    <a:close/>
                    <a:moveTo>
                      <a:pt x="19636" y="19574"/>
                    </a:moveTo>
                    <a:cubicBezTo>
                      <a:pt x="19636" y="19946"/>
                      <a:pt x="19195" y="20249"/>
                      <a:pt x="18654" y="20249"/>
                    </a:cubicBezTo>
                    <a:lnTo>
                      <a:pt x="2945" y="20250"/>
                    </a:lnTo>
                    <a:cubicBezTo>
                      <a:pt x="2402" y="20250"/>
                      <a:pt x="1963" y="19947"/>
                      <a:pt x="1963" y="19575"/>
                    </a:cubicBezTo>
                    <a:lnTo>
                      <a:pt x="1963" y="18222"/>
                    </a:lnTo>
                    <a:lnTo>
                      <a:pt x="19636" y="18221"/>
                    </a:lnTo>
                    <a:cubicBezTo>
                      <a:pt x="19636" y="18221"/>
                      <a:pt x="19636" y="19574"/>
                      <a:pt x="19636" y="19574"/>
                    </a:cubicBezTo>
                    <a:close/>
                    <a:moveTo>
                      <a:pt x="18654" y="0"/>
                    </a:moveTo>
                    <a:lnTo>
                      <a:pt x="2945" y="0"/>
                    </a:lnTo>
                    <a:cubicBezTo>
                      <a:pt x="1317" y="0"/>
                      <a:pt x="0" y="907"/>
                      <a:pt x="0" y="2025"/>
                    </a:cubicBezTo>
                    <a:lnTo>
                      <a:pt x="0" y="19575"/>
                    </a:lnTo>
                    <a:cubicBezTo>
                      <a:pt x="0" y="20693"/>
                      <a:pt x="1317" y="21600"/>
                      <a:pt x="2945" y="21600"/>
                    </a:cubicBezTo>
                    <a:lnTo>
                      <a:pt x="18654" y="21599"/>
                    </a:lnTo>
                    <a:cubicBezTo>
                      <a:pt x="20280" y="21599"/>
                      <a:pt x="21600" y="20693"/>
                      <a:pt x="21600" y="19574"/>
                    </a:cubicBezTo>
                    <a:lnTo>
                      <a:pt x="21600" y="2024"/>
                    </a:lnTo>
                    <a:cubicBezTo>
                      <a:pt x="21600" y="906"/>
                      <a:pt x="20280" y="0"/>
                      <a:pt x="18654"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200"/>
                <a:endParaRPr lang="en-US" sz="3000">
                  <a:solidFill>
                    <a:srgbClr val="FFFFFF"/>
                  </a:solidFill>
                  <a:effectLst>
                    <a:outerShdw blurRad="38100" dist="38100" dir="2700000" algn="tl">
                      <a:srgbClr val="000000"/>
                    </a:outerShdw>
                  </a:effectLst>
                </a:endParaRPr>
              </a:p>
            </p:txBody>
          </p:sp>
          <p:sp>
            <p:nvSpPr>
              <p:cNvPr id="24" name="AutoShape 98"/>
              <p:cNvSpPr>
                <a:spLocks/>
              </p:cNvSpPr>
              <p:nvPr/>
            </p:nvSpPr>
            <p:spPr bwMode="auto">
              <a:xfrm>
                <a:off x="4332809" y="3686819"/>
                <a:ext cx="46304" cy="112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58"/>
                      <a:pt x="20387" y="21599"/>
                      <a:pt x="18899" y="21599"/>
                    </a:cubicBezTo>
                    <a:lnTo>
                      <a:pt x="2699" y="21599"/>
                    </a:lnTo>
                    <a:cubicBezTo>
                      <a:pt x="1202" y="21599"/>
                      <a:pt x="0" y="16758"/>
                      <a:pt x="0" y="10800"/>
                    </a:cubicBezTo>
                    <a:cubicBezTo>
                      <a:pt x="0" y="4841"/>
                      <a:pt x="1202" y="0"/>
                      <a:pt x="2699" y="0"/>
                    </a:cubicBezTo>
                    <a:lnTo>
                      <a:pt x="18899" y="0"/>
                    </a:lnTo>
                    <a:cubicBezTo>
                      <a:pt x="20387" y="0"/>
                      <a:pt x="21600" y="4841"/>
                      <a:pt x="21600" y="1080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200"/>
                <a:endParaRPr lang="en-US" sz="3000">
                  <a:solidFill>
                    <a:srgbClr val="FFFFFF"/>
                  </a:solidFill>
                  <a:effectLst>
                    <a:outerShdw blurRad="38100" dist="38100" dir="2700000" algn="tl">
                      <a:srgbClr val="000000"/>
                    </a:outerShdw>
                  </a:effectLst>
                </a:endParaRPr>
              </a:p>
            </p:txBody>
          </p:sp>
          <p:sp>
            <p:nvSpPr>
              <p:cNvPr id="25" name="AutoShape 99"/>
              <p:cNvSpPr>
                <a:spLocks/>
              </p:cNvSpPr>
              <p:nvPr/>
            </p:nvSpPr>
            <p:spPr bwMode="auto">
              <a:xfrm>
                <a:off x="4344698" y="3973402"/>
                <a:ext cx="22526" cy="112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69"/>
                      <a:pt x="19174" y="21599"/>
                      <a:pt x="16199" y="21599"/>
                    </a:cubicBezTo>
                    <a:lnTo>
                      <a:pt x="5399" y="21599"/>
                    </a:lnTo>
                    <a:cubicBezTo>
                      <a:pt x="2404" y="21599"/>
                      <a:pt x="0" y="16769"/>
                      <a:pt x="0" y="10800"/>
                    </a:cubicBezTo>
                    <a:cubicBezTo>
                      <a:pt x="0" y="4830"/>
                      <a:pt x="2404" y="0"/>
                      <a:pt x="5399" y="0"/>
                    </a:cubicBezTo>
                    <a:lnTo>
                      <a:pt x="16199" y="0"/>
                    </a:lnTo>
                    <a:cubicBezTo>
                      <a:pt x="19174" y="0"/>
                      <a:pt x="21600" y="4830"/>
                      <a:pt x="21600" y="1080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200"/>
                <a:endParaRPr lang="en-US" sz="3000">
                  <a:solidFill>
                    <a:srgbClr val="FFFFFF"/>
                  </a:solidFill>
                  <a:effectLst>
                    <a:outerShdw blurRad="38100" dist="38100" dir="2700000" algn="tl">
                      <a:srgbClr val="000000"/>
                    </a:outerShdw>
                  </a:effectLst>
                </a:endParaRPr>
              </a:p>
            </p:txBody>
          </p:sp>
        </p:grpSp>
      </p:grpSp>
      <p:sp>
        <p:nvSpPr>
          <p:cNvPr id="20" name="Rectangle 28"/>
          <p:cNvSpPr/>
          <p:nvPr/>
        </p:nvSpPr>
        <p:spPr>
          <a:xfrm>
            <a:off x="685802" y="2472839"/>
            <a:ext cx="2362199" cy="246221"/>
          </a:xfrm>
          <a:prstGeom prst="rect">
            <a:avLst/>
          </a:prstGeom>
          <a:noFill/>
        </p:spPr>
        <p:txBody>
          <a:bodyPr wrap="square" anchor="ctr">
            <a:spAutoFit/>
          </a:bodyPr>
          <a:lstStyle/>
          <a:p>
            <a:r>
              <a:rPr lang="ms-MY" sz="1000" dirty="0">
                <a:solidFill>
                  <a:schemeClr val="bg1">
                    <a:lumMod val="65000"/>
                  </a:schemeClr>
                </a:solidFill>
                <a:latin typeface="+mj-lt"/>
              </a:rPr>
              <a:t>+351 253 510 580</a:t>
            </a:r>
          </a:p>
        </p:txBody>
      </p:sp>
      <p:grpSp>
        <p:nvGrpSpPr>
          <p:cNvPr id="27" name="Group 25"/>
          <p:cNvGrpSpPr/>
          <p:nvPr/>
        </p:nvGrpSpPr>
        <p:grpSpPr>
          <a:xfrm>
            <a:off x="152401" y="2838450"/>
            <a:ext cx="304800" cy="304800"/>
            <a:chOff x="6248400" y="2724150"/>
            <a:chExt cx="304800" cy="304800"/>
          </a:xfrm>
        </p:grpSpPr>
        <p:sp>
          <p:nvSpPr>
            <p:cNvPr id="32" name="Rounded Rectangle 6"/>
            <p:cNvSpPr/>
            <p:nvPr/>
          </p:nvSpPr>
          <p:spPr>
            <a:xfrm>
              <a:off x="6248400" y="2724150"/>
              <a:ext cx="304800" cy="304800"/>
            </a:xfrm>
            <a:prstGeom prst="round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AutoShape 4"/>
            <p:cNvSpPr>
              <a:spLocks/>
            </p:cNvSpPr>
            <p:nvPr/>
          </p:nvSpPr>
          <p:spPr bwMode="auto">
            <a:xfrm>
              <a:off x="6296025" y="2776136"/>
              <a:ext cx="196320" cy="19701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28" y="17466"/>
                  </a:moveTo>
                  <a:cubicBezTo>
                    <a:pt x="16669" y="16923"/>
                    <a:pt x="15846" y="16465"/>
                    <a:pt x="14963" y="16121"/>
                  </a:cubicBezTo>
                  <a:cubicBezTo>
                    <a:pt x="15595" y="14609"/>
                    <a:pt x="15967" y="12928"/>
                    <a:pt x="16010" y="11148"/>
                  </a:cubicBezTo>
                  <a:lnTo>
                    <a:pt x="20188" y="11148"/>
                  </a:lnTo>
                  <a:cubicBezTo>
                    <a:pt x="20097" y="13612"/>
                    <a:pt x="19065" y="15838"/>
                    <a:pt x="17428" y="17466"/>
                  </a:cubicBezTo>
                  <a:moveTo>
                    <a:pt x="1411" y="11148"/>
                  </a:moveTo>
                  <a:lnTo>
                    <a:pt x="5589" y="11148"/>
                  </a:lnTo>
                  <a:cubicBezTo>
                    <a:pt x="5632" y="12928"/>
                    <a:pt x="6004" y="14609"/>
                    <a:pt x="6636" y="16121"/>
                  </a:cubicBezTo>
                  <a:cubicBezTo>
                    <a:pt x="5753" y="16465"/>
                    <a:pt x="4931" y="16923"/>
                    <a:pt x="4171" y="17466"/>
                  </a:cubicBezTo>
                  <a:cubicBezTo>
                    <a:pt x="2534" y="15838"/>
                    <a:pt x="1502" y="13612"/>
                    <a:pt x="1411" y="11148"/>
                  </a:cubicBezTo>
                  <a:moveTo>
                    <a:pt x="3785" y="4553"/>
                  </a:moveTo>
                  <a:cubicBezTo>
                    <a:pt x="4579" y="5170"/>
                    <a:pt x="5448" y="5691"/>
                    <a:pt x="6388" y="6084"/>
                  </a:cubicBezTo>
                  <a:cubicBezTo>
                    <a:pt x="5901" y="7433"/>
                    <a:pt x="5627" y="8908"/>
                    <a:pt x="5589" y="10451"/>
                  </a:cubicBezTo>
                  <a:lnTo>
                    <a:pt x="1411" y="10451"/>
                  </a:lnTo>
                  <a:cubicBezTo>
                    <a:pt x="1494" y="8190"/>
                    <a:pt x="2376" y="6135"/>
                    <a:pt x="3785" y="4553"/>
                  </a:cubicBezTo>
                  <a:moveTo>
                    <a:pt x="11148" y="10451"/>
                  </a:moveTo>
                  <a:lnTo>
                    <a:pt x="11148" y="6950"/>
                  </a:lnTo>
                  <a:cubicBezTo>
                    <a:pt x="12339" y="6913"/>
                    <a:pt x="13484" y="6696"/>
                    <a:pt x="14558" y="6324"/>
                  </a:cubicBezTo>
                  <a:cubicBezTo>
                    <a:pt x="15018" y="7598"/>
                    <a:pt x="15276" y="8992"/>
                    <a:pt x="15314" y="10451"/>
                  </a:cubicBezTo>
                  <a:cubicBezTo>
                    <a:pt x="15314" y="10451"/>
                    <a:pt x="11148" y="10451"/>
                    <a:pt x="11148" y="10451"/>
                  </a:cubicBezTo>
                  <a:close/>
                  <a:moveTo>
                    <a:pt x="14311" y="15882"/>
                  </a:moveTo>
                  <a:cubicBezTo>
                    <a:pt x="13309" y="15559"/>
                    <a:pt x="12247" y="15380"/>
                    <a:pt x="11148" y="15346"/>
                  </a:cubicBezTo>
                  <a:lnTo>
                    <a:pt x="11148" y="11148"/>
                  </a:lnTo>
                  <a:lnTo>
                    <a:pt x="15314" y="11148"/>
                  </a:lnTo>
                  <a:cubicBezTo>
                    <a:pt x="15270" y="12844"/>
                    <a:pt x="14914" y="14445"/>
                    <a:pt x="14311" y="15882"/>
                  </a:cubicBezTo>
                  <a:moveTo>
                    <a:pt x="14683" y="16757"/>
                  </a:moveTo>
                  <a:cubicBezTo>
                    <a:pt x="15476" y="17063"/>
                    <a:pt x="16218" y="17466"/>
                    <a:pt x="16904" y="17941"/>
                  </a:cubicBezTo>
                  <a:cubicBezTo>
                    <a:pt x="15632" y="19031"/>
                    <a:pt x="14067" y="19781"/>
                    <a:pt x="12344" y="20068"/>
                  </a:cubicBezTo>
                  <a:cubicBezTo>
                    <a:pt x="13280" y="19136"/>
                    <a:pt x="14076" y="18017"/>
                    <a:pt x="14683" y="16757"/>
                  </a:cubicBezTo>
                  <a:moveTo>
                    <a:pt x="11148" y="20188"/>
                  </a:moveTo>
                  <a:lnTo>
                    <a:pt x="11148" y="16043"/>
                  </a:lnTo>
                  <a:cubicBezTo>
                    <a:pt x="12146" y="16075"/>
                    <a:pt x="13113" y="16231"/>
                    <a:pt x="14025" y="16516"/>
                  </a:cubicBezTo>
                  <a:cubicBezTo>
                    <a:pt x="13314" y="17970"/>
                    <a:pt x="12343" y="19223"/>
                    <a:pt x="11185" y="20186"/>
                  </a:cubicBezTo>
                  <a:cubicBezTo>
                    <a:pt x="11185" y="20186"/>
                    <a:pt x="11148" y="20188"/>
                    <a:pt x="11148" y="20188"/>
                  </a:cubicBezTo>
                  <a:close/>
                  <a:moveTo>
                    <a:pt x="9255" y="20068"/>
                  </a:moveTo>
                  <a:cubicBezTo>
                    <a:pt x="7532" y="19781"/>
                    <a:pt x="5967" y="19031"/>
                    <a:pt x="4695" y="17941"/>
                  </a:cubicBezTo>
                  <a:cubicBezTo>
                    <a:pt x="5381" y="17466"/>
                    <a:pt x="6123" y="17063"/>
                    <a:pt x="6916" y="16757"/>
                  </a:cubicBezTo>
                  <a:cubicBezTo>
                    <a:pt x="7523" y="18017"/>
                    <a:pt x="8319" y="19136"/>
                    <a:pt x="9255" y="20068"/>
                  </a:cubicBezTo>
                  <a:moveTo>
                    <a:pt x="10451" y="11148"/>
                  </a:moveTo>
                  <a:lnTo>
                    <a:pt x="10451" y="15346"/>
                  </a:lnTo>
                  <a:cubicBezTo>
                    <a:pt x="9352" y="15380"/>
                    <a:pt x="8290" y="15559"/>
                    <a:pt x="7288" y="15882"/>
                  </a:cubicBezTo>
                  <a:cubicBezTo>
                    <a:pt x="6685" y="14445"/>
                    <a:pt x="6329" y="12844"/>
                    <a:pt x="6285" y="11148"/>
                  </a:cubicBezTo>
                  <a:cubicBezTo>
                    <a:pt x="6285" y="11148"/>
                    <a:pt x="10451" y="11148"/>
                    <a:pt x="10451" y="11148"/>
                  </a:cubicBezTo>
                  <a:close/>
                  <a:moveTo>
                    <a:pt x="7041" y="6324"/>
                  </a:moveTo>
                  <a:cubicBezTo>
                    <a:pt x="8115" y="6696"/>
                    <a:pt x="9260" y="6913"/>
                    <a:pt x="10451" y="6950"/>
                  </a:cubicBezTo>
                  <a:lnTo>
                    <a:pt x="10451" y="10451"/>
                  </a:lnTo>
                  <a:lnTo>
                    <a:pt x="6285" y="10451"/>
                  </a:lnTo>
                  <a:cubicBezTo>
                    <a:pt x="6324" y="8992"/>
                    <a:pt x="6581" y="7598"/>
                    <a:pt x="7041" y="6324"/>
                  </a:cubicBezTo>
                  <a:moveTo>
                    <a:pt x="6651" y="5442"/>
                  </a:moveTo>
                  <a:cubicBezTo>
                    <a:pt x="5790" y="5084"/>
                    <a:pt x="4993" y="4609"/>
                    <a:pt x="4263" y="4050"/>
                  </a:cubicBezTo>
                  <a:cubicBezTo>
                    <a:pt x="5606" y="2749"/>
                    <a:pt x="7332" y="1851"/>
                    <a:pt x="9255" y="1531"/>
                  </a:cubicBezTo>
                  <a:cubicBezTo>
                    <a:pt x="8175" y="2610"/>
                    <a:pt x="7286" y="3939"/>
                    <a:pt x="6651" y="5442"/>
                  </a:cubicBezTo>
                  <a:moveTo>
                    <a:pt x="10451" y="1411"/>
                  </a:moveTo>
                  <a:lnTo>
                    <a:pt x="10451" y="6253"/>
                  </a:lnTo>
                  <a:cubicBezTo>
                    <a:pt x="9352" y="6217"/>
                    <a:pt x="8296" y="6021"/>
                    <a:pt x="7303" y="5681"/>
                  </a:cubicBezTo>
                  <a:cubicBezTo>
                    <a:pt x="8029" y="3972"/>
                    <a:pt x="9101" y="2507"/>
                    <a:pt x="10415" y="1413"/>
                  </a:cubicBezTo>
                  <a:cubicBezTo>
                    <a:pt x="10427" y="1412"/>
                    <a:pt x="10439" y="1411"/>
                    <a:pt x="10451" y="1411"/>
                  </a:cubicBezTo>
                  <a:moveTo>
                    <a:pt x="12344" y="1531"/>
                  </a:moveTo>
                  <a:cubicBezTo>
                    <a:pt x="14267" y="1851"/>
                    <a:pt x="15993" y="2749"/>
                    <a:pt x="17336" y="4050"/>
                  </a:cubicBezTo>
                  <a:cubicBezTo>
                    <a:pt x="16606" y="4609"/>
                    <a:pt x="15809" y="5084"/>
                    <a:pt x="14948" y="5442"/>
                  </a:cubicBezTo>
                  <a:cubicBezTo>
                    <a:pt x="14313" y="3939"/>
                    <a:pt x="13424" y="2610"/>
                    <a:pt x="12344" y="1531"/>
                  </a:cubicBezTo>
                  <a:moveTo>
                    <a:pt x="11184" y="1413"/>
                  </a:moveTo>
                  <a:cubicBezTo>
                    <a:pt x="12498" y="2507"/>
                    <a:pt x="13570" y="3972"/>
                    <a:pt x="14296" y="5681"/>
                  </a:cubicBezTo>
                  <a:cubicBezTo>
                    <a:pt x="13303" y="6021"/>
                    <a:pt x="12247" y="6217"/>
                    <a:pt x="11148" y="6253"/>
                  </a:cubicBezTo>
                  <a:lnTo>
                    <a:pt x="11148" y="1411"/>
                  </a:lnTo>
                  <a:cubicBezTo>
                    <a:pt x="11160" y="1411"/>
                    <a:pt x="11172" y="1412"/>
                    <a:pt x="11184" y="1413"/>
                  </a:cubicBezTo>
                  <a:moveTo>
                    <a:pt x="10414" y="20186"/>
                  </a:moveTo>
                  <a:cubicBezTo>
                    <a:pt x="9256" y="19223"/>
                    <a:pt x="8285" y="17970"/>
                    <a:pt x="7574" y="16516"/>
                  </a:cubicBezTo>
                  <a:cubicBezTo>
                    <a:pt x="8486" y="16231"/>
                    <a:pt x="9453" y="16075"/>
                    <a:pt x="10451" y="16043"/>
                  </a:cubicBezTo>
                  <a:lnTo>
                    <a:pt x="10451" y="20188"/>
                  </a:lnTo>
                  <a:cubicBezTo>
                    <a:pt x="10451" y="20188"/>
                    <a:pt x="10414" y="20186"/>
                    <a:pt x="10414" y="20186"/>
                  </a:cubicBezTo>
                  <a:close/>
                  <a:moveTo>
                    <a:pt x="20188" y="10451"/>
                  </a:moveTo>
                  <a:lnTo>
                    <a:pt x="16010" y="10451"/>
                  </a:lnTo>
                  <a:cubicBezTo>
                    <a:pt x="15972" y="8908"/>
                    <a:pt x="15698" y="7433"/>
                    <a:pt x="15211" y="6084"/>
                  </a:cubicBezTo>
                  <a:cubicBezTo>
                    <a:pt x="16151" y="5691"/>
                    <a:pt x="17020" y="5170"/>
                    <a:pt x="17814" y="4553"/>
                  </a:cubicBezTo>
                  <a:cubicBezTo>
                    <a:pt x="19223" y="6135"/>
                    <a:pt x="20105" y="8190"/>
                    <a:pt x="20188" y="10451"/>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200"/>
              <a:endParaRPr lang="en-US" sz="3000">
                <a:solidFill>
                  <a:srgbClr val="FFFFFF"/>
                </a:solidFill>
                <a:effectLst>
                  <a:outerShdw blurRad="38100" dist="38100" dir="2700000" algn="tl">
                    <a:srgbClr val="000000"/>
                  </a:outerShdw>
                </a:effectLst>
              </a:endParaRPr>
            </a:p>
          </p:txBody>
        </p:sp>
      </p:grpSp>
      <p:sp>
        <p:nvSpPr>
          <p:cNvPr id="31" name="Rectangle 29"/>
          <p:cNvSpPr/>
          <p:nvPr/>
        </p:nvSpPr>
        <p:spPr>
          <a:xfrm>
            <a:off x="685802" y="2853839"/>
            <a:ext cx="2362199" cy="246221"/>
          </a:xfrm>
          <a:prstGeom prst="rect">
            <a:avLst/>
          </a:prstGeom>
          <a:noFill/>
        </p:spPr>
        <p:txBody>
          <a:bodyPr wrap="square" anchor="ctr">
            <a:spAutoFit/>
          </a:bodyPr>
          <a:lstStyle/>
          <a:p>
            <a:r>
              <a:rPr lang="ms-MY" sz="1000" dirty="0">
                <a:solidFill>
                  <a:schemeClr val="bg1">
                    <a:lumMod val="65000"/>
                  </a:schemeClr>
                </a:solidFill>
                <a:latin typeface="+mj-lt"/>
              </a:rPr>
              <a:t>www.ccg.pt</a:t>
            </a:r>
          </a:p>
        </p:txBody>
      </p:sp>
      <p:grpSp>
        <p:nvGrpSpPr>
          <p:cNvPr id="35" name="Group 26"/>
          <p:cNvGrpSpPr/>
          <p:nvPr/>
        </p:nvGrpSpPr>
        <p:grpSpPr>
          <a:xfrm>
            <a:off x="152401" y="3219450"/>
            <a:ext cx="304800" cy="304800"/>
            <a:chOff x="6248400" y="3105150"/>
            <a:chExt cx="304800" cy="304800"/>
          </a:xfrm>
        </p:grpSpPr>
        <p:sp>
          <p:nvSpPr>
            <p:cNvPr id="37" name="Rounded Rectangle 7"/>
            <p:cNvSpPr/>
            <p:nvPr/>
          </p:nvSpPr>
          <p:spPr>
            <a:xfrm>
              <a:off x="6248400" y="3105150"/>
              <a:ext cx="304800" cy="304800"/>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18"/>
            <p:cNvSpPr>
              <a:spLocks/>
            </p:cNvSpPr>
            <p:nvPr/>
          </p:nvSpPr>
          <p:spPr bwMode="auto">
            <a:xfrm>
              <a:off x="6338755" y="3160119"/>
              <a:ext cx="108842" cy="202942"/>
            </a:xfrm>
            <a:custGeom>
              <a:avLst/>
              <a:gdLst>
                <a:gd name="T0" fmla="*/ 200 w 200"/>
                <a:gd name="T1" fmla="*/ 62 h 360"/>
                <a:gd name="T2" fmla="*/ 143 w 200"/>
                <a:gd name="T3" fmla="*/ 62 h 360"/>
                <a:gd name="T4" fmla="*/ 128 w 200"/>
                <a:gd name="T5" fmla="*/ 83 h 360"/>
                <a:gd name="T6" fmla="*/ 128 w 200"/>
                <a:gd name="T7" fmla="*/ 125 h 360"/>
                <a:gd name="T8" fmla="*/ 200 w 200"/>
                <a:gd name="T9" fmla="*/ 125 h 360"/>
                <a:gd name="T10" fmla="*/ 200 w 200"/>
                <a:gd name="T11" fmla="*/ 183 h 360"/>
                <a:gd name="T12" fmla="*/ 128 w 200"/>
                <a:gd name="T13" fmla="*/ 183 h 360"/>
                <a:gd name="T14" fmla="*/ 128 w 200"/>
                <a:gd name="T15" fmla="*/ 360 h 360"/>
                <a:gd name="T16" fmla="*/ 61 w 200"/>
                <a:gd name="T17" fmla="*/ 360 h 360"/>
                <a:gd name="T18" fmla="*/ 61 w 200"/>
                <a:gd name="T19" fmla="*/ 183 h 360"/>
                <a:gd name="T20" fmla="*/ 0 w 200"/>
                <a:gd name="T21" fmla="*/ 183 h 360"/>
                <a:gd name="T22" fmla="*/ 0 w 200"/>
                <a:gd name="T23" fmla="*/ 125 h 360"/>
                <a:gd name="T24" fmla="*/ 61 w 200"/>
                <a:gd name="T25" fmla="*/ 125 h 360"/>
                <a:gd name="T26" fmla="*/ 61 w 200"/>
                <a:gd name="T27" fmla="*/ 90 h 360"/>
                <a:gd name="T28" fmla="*/ 143 w 200"/>
                <a:gd name="T29" fmla="*/ 0 h 360"/>
                <a:gd name="T30" fmla="*/ 200 w 200"/>
                <a:gd name="T31" fmla="*/ 0 h 360"/>
                <a:gd name="T32" fmla="*/ 200 w 200"/>
                <a:gd name="T33" fmla="*/ 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0" h="360">
                  <a:moveTo>
                    <a:pt x="200" y="62"/>
                  </a:moveTo>
                  <a:cubicBezTo>
                    <a:pt x="143" y="62"/>
                    <a:pt x="143" y="62"/>
                    <a:pt x="143" y="62"/>
                  </a:cubicBezTo>
                  <a:cubicBezTo>
                    <a:pt x="136" y="62"/>
                    <a:pt x="128" y="71"/>
                    <a:pt x="128" y="83"/>
                  </a:cubicBezTo>
                  <a:cubicBezTo>
                    <a:pt x="128" y="125"/>
                    <a:pt x="128" y="125"/>
                    <a:pt x="128" y="125"/>
                  </a:cubicBezTo>
                  <a:cubicBezTo>
                    <a:pt x="200" y="125"/>
                    <a:pt x="200" y="125"/>
                    <a:pt x="200" y="125"/>
                  </a:cubicBezTo>
                  <a:cubicBezTo>
                    <a:pt x="200" y="183"/>
                    <a:pt x="200" y="183"/>
                    <a:pt x="200" y="183"/>
                  </a:cubicBezTo>
                  <a:cubicBezTo>
                    <a:pt x="128" y="183"/>
                    <a:pt x="128" y="183"/>
                    <a:pt x="128" y="183"/>
                  </a:cubicBezTo>
                  <a:cubicBezTo>
                    <a:pt x="128" y="360"/>
                    <a:pt x="128" y="360"/>
                    <a:pt x="128" y="360"/>
                  </a:cubicBezTo>
                  <a:cubicBezTo>
                    <a:pt x="61" y="360"/>
                    <a:pt x="61" y="360"/>
                    <a:pt x="61" y="360"/>
                  </a:cubicBezTo>
                  <a:cubicBezTo>
                    <a:pt x="61" y="183"/>
                    <a:pt x="61" y="183"/>
                    <a:pt x="61" y="183"/>
                  </a:cubicBezTo>
                  <a:cubicBezTo>
                    <a:pt x="0" y="183"/>
                    <a:pt x="0" y="183"/>
                    <a:pt x="0" y="183"/>
                  </a:cubicBezTo>
                  <a:cubicBezTo>
                    <a:pt x="0" y="125"/>
                    <a:pt x="0" y="125"/>
                    <a:pt x="0" y="125"/>
                  </a:cubicBezTo>
                  <a:cubicBezTo>
                    <a:pt x="61" y="125"/>
                    <a:pt x="61" y="125"/>
                    <a:pt x="61" y="125"/>
                  </a:cubicBezTo>
                  <a:cubicBezTo>
                    <a:pt x="61" y="90"/>
                    <a:pt x="61" y="90"/>
                    <a:pt x="61" y="90"/>
                  </a:cubicBezTo>
                  <a:cubicBezTo>
                    <a:pt x="61" y="40"/>
                    <a:pt x="95" y="0"/>
                    <a:pt x="143" y="0"/>
                  </a:cubicBezTo>
                  <a:cubicBezTo>
                    <a:pt x="200" y="0"/>
                    <a:pt x="200" y="0"/>
                    <a:pt x="200" y="0"/>
                  </a:cubicBezTo>
                  <a:lnTo>
                    <a:pt x="200" y="6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36" name="Rectangle 30"/>
          <p:cNvSpPr/>
          <p:nvPr/>
        </p:nvSpPr>
        <p:spPr>
          <a:xfrm>
            <a:off x="685802" y="3234839"/>
            <a:ext cx="3657598" cy="246221"/>
          </a:xfrm>
          <a:prstGeom prst="rect">
            <a:avLst/>
          </a:prstGeom>
          <a:noFill/>
        </p:spPr>
        <p:txBody>
          <a:bodyPr wrap="square" anchor="ctr">
            <a:spAutoFit/>
          </a:bodyPr>
          <a:lstStyle/>
          <a:p>
            <a:r>
              <a:rPr lang="ms-MY" sz="1000" dirty="0">
                <a:solidFill>
                  <a:schemeClr val="bg1">
                    <a:lumMod val="65000"/>
                  </a:schemeClr>
                </a:solidFill>
                <a:latin typeface="+mj-lt"/>
              </a:rPr>
              <a:t>CCG-Centro-de-Computação-Gráfica</a:t>
            </a:r>
          </a:p>
        </p:txBody>
      </p:sp>
      <p:grpSp>
        <p:nvGrpSpPr>
          <p:cNvPr id="40" name="Group 27"/>
          <p:cNvGrpSpPr/>
          <p:nvPr/>
        </p:nvGrpSpPr>
        <p:grpSpPr>
          <a:xfrm>
            <a:off x="152401" y="3600450"/>
            <a:ext cx="304800" cy="304800"/>
            <a:chOff x="6248400" y="3486150"/>
            <a:chExt cx="304800" cy="304800"/>
          </a:xfrm>
        </p:grpSpPr>
        <p:sp>
          <p:nvSpPr>
            <p:cNvPr id="42" name="Rounded Rectangle 8"/>
            <p:cNvSpPr/>
            <p:nvPr/>
          </p:nvSpPr>
          <p:spPr>
            <a:xfrm>
              <a:off x="6248400" y="3486150"/>
              <a:ext cx="304800" cy="30480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AutoShape 83"/>
            <p:cNvSpPr>
              <a:spLocks/>
            </p:cNvSpPr>
            <p:nvPr/>
          </p:nvSpPr>
          <p:spPr bwMode="auto">
            <a:xfrm>
              <a:off x="6299490" y="3573984"/>
              <a:ext cx="202910" cy="13319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610" y="13990"/>
                  </a:moveTo>
                  <a:cubicBezTo>
                    <a:pt x="11373" y="14259"/>
                    <a:pt x="11093" y="14400"/>
                    <a:pt x="10800" y="14400"/>
                  </a:cubicBezTo>
                  <a:cubicBezTo>
                    <a:pt x="10505" y="14400"/>
                    <a:pt x="10225" y="14259"/>
                    <a:pt x="9990" y="13990"/>
                  </a:cubicBezTo>
                  <a:lnTo>
                    <a:pt x="7198" y="10800"/>
                  </a:lnTo>
                  <a:lnTo>
                    <a:pt x="6636" y="10157"/>
                  </a:lnTo>
                  <a:lnTo>
                    <a:pt x="1349" y="4115"/>
                  </a:lnTo>
                  <a:lnTo>
                    <a:pt x="1349" y="4114"/>
                  </a:lnTo>
                  <a:cubicBezTo>
                    <a:pt x="1349" y="2980"/>
                    <a:pt x="1955" y="2057"/>
                    <a:pt x="2699" y="2057"/>
                  </a:cubicBezTo>
                  <a:lnTo>
                    <a:pt x="18899" y="2057"/>
                  </a:lnTo>
                  <a:cubicBezTo>
                    <a:pt x="19643" y="2057"/>
                    <a:pt x="20249" y="2980"/>
                    <a:pt x="20249" y="4114"/>
                  </a:cubicBezTo>
                  <a:cubicBezTo>
                    <a:pt x="20249" y="4114"/>
                    <a:pt x="11610" y="13990"/>
                    <a:pt x="11610" y="13990"/>
                  </a:cubicBezTo>
                  <a:close/>
                  <a:moveTo>
                    <a:pt x="20249" y="16198"/>
                  </a:moveTo>
                  <a:lnTo>
                    <a:pt x="15525" y="10800"/>
                  </a:lnTo>
                  <a:lnTo>
                    <a:pt x="20249" y="5399"/>
                  </a:lnTo>
                  <a:cubicBezTo>
                    <a:pt x="20249" y="5399"/>
                    <a:pt x="20249" y="16198"/>
                    <a:pt x="20249" y="16198"/>
                  </a:cubicBezTo>
                  <a:close/>
                  <a:moveTo>
                    <a:pt x="20249" y="17484"/>
                  </a:moveTo>
                  <a:cubicBezTo>
                    <a:pt x="20249" y="18620"/>
                    <a:pt x="19643" y="19541"/>
                    <a:pt x="18899" y="19541"/>
                  </a:cubicBezTo>
                  <a:lnTo>
                    <a:pt x="2699" y="19541"/>
                  </a:lnTo>
                  <a:cubicBezTo>
                    <a:pt x="1955" y="19541"/>
                    <a:pt x="1349" y="18620"/>
                    <a:pt x="1349" y="17484"/>
                  </a:cubicBezTo>
                  <a:lnTo>
                    <a:pt x="6636" y="11442"/>
                  </a:lnTo>
                  <a:lnTo>
                    <a:pt x="9585" y="14813"/>
                  </a:lnTo>
                  <a:cubicBezTo>
                    <a:pt x="9945" y="15222"/>
                    <a:pt x="10372" y="15429"/>
                    <a:pt x="10800" y="15429"/>
                  </a:cubicBezTo>
                  <a:cubicBezTo>
                    <a:pt x="11228" y="15429"/>
                    <a:pt x="11654" y="15222"/>
                    <a:pt x="12015" y="14813"/>
                  </a:cubicBezTo>
                  <a:lnTo>
                    <a:pt x="14963" y="11442"/>
                  </a:lnTo>
                  <a:cubicBezTo>
                    <a:pt x="14963" y="11442"/>
                    <a:pt x="20249" y="17484"/>
                    <a:pt x="20249" y="17484"/>
                  </a:cubicBezTo>
                  <a:close/>
                  <a:moveTo>
                    <a:pt x="1349" y="5399"/>
                  </a:moveTo>
                  <a:lnTo>
                    <a:pt x="6074" y="10800"/>
                  </a:lnTo>
                  <a:lnTo>
                    <a:pt x="1349" y="16198"/>
                  </a:lnTo>
                  <a:cubicBezTo>
                    <a:pt x="1349" y="16198"/>
                    <a:pt x="1349" y="5399"/>
                    <a:pt x="1349" y="5399"/>
                  </a:cubicBezTo>
                  <a:close/>
                  <a:moveTo>
                    <a:pt x="18899" y="0"/>
                  </a:moveTo>
                  <a:lnTo>
                    <a:pt x="2699" y="0"/>
                  </a:lnTo>
                  <a:cubicBezTo>
                    <a:pt x="1208" y="0"/>
                    <a:pt x="0" y="1842"/>
                    <a:pt x="0" y="4114"/>
                  </a:cubicBezTo>
                  <a:lnTo>
                    <a:pt x="0" y="17484"/>
                  </a:lnTo>
                  <a:cubicBezTo>
                    <a:pt x="0" y="19756"/>
                    <a:pt x="1208" y="21600"/>
                    <a:pt x="2699" y="21600"/>
                  </a:cubicBezTo>
                  <a:lnTo>
                    <a:pt x="18899" y="21600"/>
                  </a:lnTo>
                  <a:cubicBezTo>
                    <a:pt x="20391" y="21600"/>
                    <a:pt x="21600" y="19756"/>
                    <a:pt x="21600" y="17484"/>
                  </a:cubicBezTo>
                  <a:lnTo>
                    <a:pt x="21600" y="4114"/>
                  </a:lnTo>
                  <a:cubicBezTo>
                    <a:pt x="21600" y="1842"/>
                    <a:pt x="20391" y="0"/>
                    <a:pt x="18899"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200"/>
              <a:endParaRPr lang="en-US" sz="3000">
                <a:solidFill>
                  <a:srgbClr val="FFFFFF"/>
                </a:solidFill>
                <a:effectLst>
                  <a:outerShdw blurRad="38100" dist="38100" dir="2700000" algn="tl">
                    <a:srgbClr val="000000"/>
                  </a:outerShdw>
                </a:effectLst>
              </a:endParaRPr>
            </a:p>
          </p:txBody>
        </p:sp>
      </p:grpSp>
      <p:sp>
        <p:nvSpPr>
          <p:cNvPr id="41" name="Rectangle 31"/>
          <p:cNvSpPr/>
          <p:nvPr/>
        </p:nvSpPr>
        <p:spPr>
          <a:xfrm>
            <a:off x="685802" y="3615839"/>
            <a:ext cx="2362199" cy="246221"/>
          </a:xfrm>
          <a:prstGeom prst="rect">
            <a:avLst/>
          </a:prstGeom>
          <a:noFill/>
        </p:spPr>
        <p:txBody>
          <a:bodyPr wrap="square" anchor="ctr">
            <a:spAutoFit/>
          </a:bodyPr>
          <a:lstStyle/>
          <a:p>
            <a:r>
              <a:rPr lang="ms-MY" sz="1000" dirty="0">
                <a:solidFill>
                  <a:schemeClr val="bg1">
                    <a:lumMod val="65000"/>
                  </a:schemeClr>
                </a:solidFill>
                <a:latin typeface="+mj-lt"/>
              </a:rPr>
              <a:t>info@ccg.pt</a:t>
            </a:r>
          </a:p>
        </p:txBody>
      </p:sp>
      <p:sp>
        <p:nvSpPr>
          <p:cNvPr id="47" name="Rectangle 32"/>
          <p:cNvSpPr/>
          <p:nvPr/>
        </p:nvSpPr>
        <p:spPr>
          <a:xfrm>
            <a:off x="661329" y="3978977"/>
            <a:ext cx="2362199" cy="1015663"/>
          </a:xfrm>
          <a:prstGeom prst="rect">
            <a:avLst/>
          </a:prstGeom>
          <a:noFill/>
        </p:spPr>
        <p:txBody>
          <a:bodyPr wrap="square" anchor="ctr">
            <a:spAutoFit/>
          </a:bodyPr>
          <a:lstStyle/>
          <a:p>
            <a:pPr>
              <a:lnSpc>
                <a:spcPct val="150000"/>
              </a:lnSpc>
            </a:pPr>
            <a:r>
              <a:rPr lang="ms-MY" sz="1000" dirty="0">
                <a:solidFill>
                  <a:schemeClr val="bg1">
                    <a:lumMod val="65000"/>
                  </a:schemeClr>
                </a:solidFill>
                <a:latin typeface="+mj-lt"/>
              </a:rPr>
              <a:t>Campus de Azurém</a:t>
            </a:r>
          </a:p>
          <a:p>
            <a:pPr>
              <a:lnSpc>
                <a:spcPct val="150000"/>
              </a:lnSpc>
            </a:pPr>
            <a:r>
              <a:rPr lang="ms-MY" sz="1000" dirty="0">
                <a:solidFill>
                  <a:schemeClr val="bg1">
                    <a:lumMod val="65000"/>
                  </a:schemeClr>
                </a:solidFill>
                <a:latin typeface="+mj-lt"/>
              </a:rPr>
              <a:t>Centro de Computação Gráfica</a:t>
            </a:r>
          </a:p>
          <a:p>
            <a:pPr>
              <a:lnSpc>
                <a:spcPct val="150000"/>
              </a:lnSpc>
            </a:pPr>
            <a:r>
              <a:rPr lang="ms-MY" sz="1000" dirty="0">
                <a:solidFill>
                  <a:schemeClr val="bg1">
                    <a:lumMod val="65000"/>
                  </a:schemeClr>
                </a:solidFill>
                <a:latin typeface="+mj-lt"/>
              </a:rPr>
              <a:t>4800-048 Guimarães</a:t>
            </a:r>
          </a:p>
          <a:p>
            <a:pPr>
              <a:lnSpc>
                <a:spcPct val="150000"/>
              </a:lnSpc>
            </a:pPr>
            <a:r>
              <a:rPr lang="ms-MY" sz="1000" dirty="0">
                <a:solidFill>
                  <a:schemeClr val="bg1">
                    <a:lumMod val="65000"/>
                  </a:schemeClr>
                </a:solidFill>
                <a:latin typeface="+mj-lt"/>
              </a:rPr>
              <a:t>Portugal</a:t>
            </a:r>
          </a:p>
        </p:txBody>
      </p:sp>
      <p:grpSp>
        <p:nvGrpSpPr>
          <p:cNvPr id="50" name="Group 35"/>
          <p:cNvGrpSpPr/>
          <p:nvPr/>
        </p:nvGrpSpPr>
        <p:grpSpPr>
          <a:xfrm>
            <a:off x="1" y="0"/>
            <a:ext cx="3200400" cy="2190750"/>
            <a:chOff x="5943600" y="0"/>
            <a:chExt cx="3200400" cy="2190750"/>
          </a:xfrm>
        </p:grpSpPr>
        <p:sp>
          <p:nvSpPr>
            <p:cNvPr id="51" name="Rectangle 4"/>
            <p:cNvSpPr/>
            <p:nvPr/>
          </p:nvSpPr>
          <p:spPr>
            <a:xfrm>
              <a:off x="5943600" y="0"/>
              <a:ext cx="3200400" cy="2190750"/>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AutoShape 130"/>
            <p:cNvSpPr>
              <a:spLocks/>
            </p:cNvSpPr>
            <p:nvPr/>
          </p:nvSpPr>
          <p:spPr bwMode="auto">
            <a:xfrm>
              <a:off x="7147851" y="438150"/>
              <a:ext cx="853150" cy="853146"/>
            </a:xfrm>
            <a:custGeom>
              <a:avLst/>
              <a:gdLst>
                <a:gd name="T0" fmla="+- 0 10799 113"/>
                <a:gd name="T1" fmla="*/ T0 w 21373"/>
                <a:gd name="T2" fmla="*/ 10800 h 21600"/>
                <a:gd name="T3" fmla="+- 0 10799 113"/>
                <a:gd name="T4" fmla="*/ T3 w 21373"/>
                <a:gd name="T5" fmla="*/ 10800 h 21600"/>
                <a:gd name="T6" fmla="+- 0 10799 113"/>
                <a:gd name="T7" fmla="*/ T6 w 21373"/>
                <a:gd name="T8" fmla="*/ 10800 h 21600"/>
                <a:gd name="T9" fmla="+- 0 10799 113"/>
                <a:gd name="T10" fmla="*/ T9 w 21373"/>
                <a:gd name="T11" fmla="*/ 10800 h 21600"/>
              </a:gdLst>
              <a:ahLst/>
              <a:cxnLst>
                <a:cxn ang="0">
                  <a:pos x="T1" y="T2"/>
                </a:cxn>
                <a:cxn ang="0">
                  <a:pos x="T4" y="T5"/>
                </a:cxn>
                <a:cxn ang="0">
                  <a:pos x="T7" y="T8"/>
                </a:cxn>
                <a:cxn ang="0">
                  <a:pos x="T10" y="T11"/>
                </a:cxn>
              </a:cxnLst>
              <a:rect l="0" t="0" r="r" b="b"/>
              <a:pathLst>
                <a:path w="21373" h="21600">
                  <a:moveTo>
                    <a:pt x="1336" y="20249"/>
                  </a:moveTo>
                  <a:cubicBezTo>
                    <a:pt x="1428" y="20188"/>
                    <a:pt x="3691" y="18688"/>
                    <a:pt x="7070" y="17950"/>
                  </a:cubicBezTo>
                  <a:lnTo>
                    <a:pt x="8729" y="17587"/>
                  </a:lnTo>
                  <a:cubicBezTo>
                    <a:pt x="9321" y="17980"/>
                    <a:pt x="9972" y="18225"/>
                    <a:pt x="10686" y="18225"/>
                  </a:cubicBezTo>
                  <a:cubicBezTo>
                    <a:pt x="11401" y="18225"/>
                    <a:pt x="12052" y="17980"/>
                    <a:pt x="12644" y="17587"/>
                  </a:cubicBezTo>
                  <a:lnTo>
                    <a:pt x="14303" y="17950"/>
                  </a:lnTo>
                  <a:cubicBezTo>
                    <a:pt x="17656" y="18682"/>
                    <a:pt x="19911" y="20165"/>
                    <a:pt x="20037" y="20249"/>
                  </a:cubicBezTo>
                  <a:cubicBezTo>
                    <a:pt x="20037" y="20249"/>
                    <a:pt x="1336" y="20249"/>
                    <a:pt x="1336" y="20249"/>
                  </a:cubicBezTo>
                  <a:close/>
                  <a:moveTo>
                    <a:pt x="13537" y="15793"/>
                  </a:moveTo>
                  <a:lnTo>
                    <a:pt x="13317" y="16073"/>
                  </a:lnTo>
                  <a:cubicBezTo>
                    <a:pt x="11725" y="17923"/>
                    <a:pt x="9648" y="17923"/>
                    <a:pt x="8056" y="16073"/>
                  </a:cubicBezTo>
                  <a:lnTo>
                    <a:pt x="7836" y="15793"/>
                  </a:lnTo>
                  <a:cubicBezTo>
                    <a:pt x="5977" y="13411"/>
                    <a:pt x="5053" y="10261"/>
                    <a:pt x="5451" y="7255"/>
                  </a:cubicBezTo>
                  <a:cubicBezTo>
                    <a:pt x="5815" y="4367"/>
                    <a:pt x="7453" y="1350"/>
                    <a:pt x="10686" y="1350"/>
                  </a:cubicBezTo>
                  <a:cubicBezTo>
                    <a:pt x="13920" y="1350"/>
                    <a:pt x="15558" y="4367"/>
                    <a:pt x="15922" y="7255"/>
                  </a:cubicBezTo>
                  <a:cubicBezTo>
                    <a:pt x="16318" y="10262"/>
                    <a:pt x="15398" y="13411"/>
                    <a:pt x="13537" y="15793"/>
                  </a:cubicBezTo>
                  <a:moveTo>
                    <a:pt x="20778" y="19126"/>
                  </a:moveTo>
                  <a:cubicBezTo>
                    <a:pt x="20644" y="19037"/>
                    <a:pt x="18209" y="17422"/>
                    <a:pt x="14585" y="16630"/>
                  </a:cubicBezTo>
                  <a:cubicBezTo>
                    <a:pt x="15914" y="14927"/>
                    <a:pt x="16767" y="12639"/>
                    <a:pt x="17130" y="11115"/>
                  </a:cubicBezTo>
                  <a:cubicBezTo>
                    <a:pt x="17633" y="9004"/>
                    <a:pt x="17438" y="4873"/>
                    <a:pt x="15431" y="2299"/>
                  </a:cubicBezTo>
                  <a:cubicBezTo>
                    <a:pt x="14259" y="795"/>
                    <a:pt x="12618" y="0"/>
                    <a:pt x="10686" y="0"/>
                  </a:cubicBezTo>
                  <a:cubicBezTo>
                    <a:pt x="8755" y="0"/>
                    <a:pt x="7114" y="795"/>
                    <a:pt x="5942" y="2299"/>
                  </a:cubicBezTo>
                  <a:cubicBezTo>
                    <a:pt x="3935" y="4873"/>
                    <a:pt x="3740" y="9004"/>
                    <a:pt x="4243" y="11115"/>
                  </a:cubicBezTo>
                  <a:cubicBezTo>
                    <a:pt x="4606" y="12639"/>
                    <a:pt x="5459" y="14927"/>
                    <a:pt x="6788" y="16630"/>
                  </a:cubicBezTo>
                  <a:cubicBezTo>
                    <a:pt x="3164" y="17422"/>
                    <a:pt x="729" y="19037"/>
                    <a:pt x="595" y="19126"/>
                  </a:cubicBezTo>
                  <a:cubicBezTo>
                    <a:pt x="105" y="19457"/>
                    <a:pt x="-113" y="20071"/>
                    <a:pt x="57" y="20640"/>
                  </a:cubicBezTo>
                  <a:cubicBezTo>
                    <a:pt x="228" y="21210"/>
                    <a:pt x="747" y="21599"/>
                    <a:pt x="1336" y="21599"/>
                  </a:cubicBezTo>
                  <a:lnTo>
                    <a:pt x="20037" y="21599"/>
                  </a:lnTo>
                  <a:cubicBezTo>
                    <a:pt x="20626" y="21599"/>
                    <a:pt x="21145" y="21210"/>
                    <a:pt x="21316" y="20640"/>
                  </a:cubicBezTo>
                  <a:cubicBezTo>
                    <a:pt x="21487" y="20071"/>
                    <a:pt x="21268" y="19457"/>
                    <a:pt x="20778" y="19126"/>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200"/>
              <a:endParaRPr lang="en-US" sz="3000">
                <a:solidFill>
                  <a:srgbClr val="FFFFFF"/>
                </a:solidFill>
                <a:effectLst>
                  <a:outerShdw blurRad="38100" dist="38100" dir="2700000" algn="tl">
                    <a:srgbClr val="000000"/>
                  </a:outerShdw>
                </a:effectLst>
              </a:endParaRPr>
            </a:p>
          </p:txBody>
        </p:sp>
        <p:sp>
          <p:nvSpPr>
            <p:cNvPr id="53" name="Rectangle 34"/>
            <p:cNvSpPr/>
            <p:nvPr/>
          </p:nvSpPr>
          <p:spPr>
            <a:xfrm>
              <a:off x="6400800" y="1428750"/>
              <a:ext cx="2362199" cy="369332"/>
            </a:xfrm>
            <a:prstGeom prst="rect">
              <a:avLst/>
            </a:prstGeom>
            <a:noFill/>
          </p:spPr>
          <p:txBody>
            <a:bodyPr wrap="square" anchor="ctr">
              <a:spAutoFit/>
            </a:bodyPr>
            <a:lstStyle/>
            <a:p>
              <a:pPr algn="ctr"/>
              <a:r>
                <a:rPr lang="ms-MY" dirty="0">
                  <a:solidFill>
                    <a:schemeClr val="bg1"/>
                  </a:solidFill>
                  <a:latin typeface="Source Sans Pro" pitchFamily="34" charset="0"/>
                </a:rPr>
                <a:t>Get In Touch</a:t>
              </a:r>
            </a:p>
          </p:txBody>
        </p:sp>
      </p:grpSp>
      <p:pic>
        <p:nvPicPr>
          <p:cNvPr id="55" name="Imagem 5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11980" y="3914775"/>
            <a:ext cx="5880020" cy="3326728"/>
          </a:xfrm>
          <a:prstGeom prst="rect">
            <a:avLst/>
          </a:prstGeom>
        </p:spPr>
      </p:pic>
      <p:sp>
        <p:nvSpPr>
          <p:cNvPr id="57" name="Rounded Rectangle 8"/>
          <p:cNvSpPr/>
          <p:nvPr/>
        </p:nvSpPr>
        <p:spPr>
          <a:xfrm>
            <a:off x="161926" y="4010025"/>
            <a:ext cx="304800" cy="304800"/>
          </a:xfrm>
          <a:prstGeom prst="roundRect">
            <a:avLst/>
          </a:prstGeom>
          <a:solidFill>
            <a:srgbClr val="00C4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6" name="Group 15"/>
          <p:cNvGrpSpPr/>
          <p:nvPr/>
        </p:nvGrpSpPr>
        <p:grpSpPr>
          <a:xfrm>
            <a:off x="225723" y="4052520"/>
            <a:ext cx="158755" cy="211914"/>
            <a:chOff x="557168" y="3652404"/>
            <a:chExt cx="274694" cy="366676"/>
          </a:xfrm>
          <a:solidFill>
            <a:schemeClr val="bg1"/>
          </a:solidFill>
        </p:grpSpPr>
        <p:sp>
          <p:nvSpPr>
            <p:cNvPr id="48" name="AutoShape 108"/>
            <p:cNvSpPr>
              <a:spLocks/>
            </p:cNvSpPr>
            <p:nvPr/>
          </p:nvSpPr>
          <p:spPr bwMode="auto">
            <a:xfrm>
              <a:off x="625372" y="3721234"/>
              <a:ext cx="137660" cy="13766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00"/>
                  </a:moveTo>
                  <a:cubicBezTo>
                    <a:pt x="15764" y="1800"/>
                    <a:pt x="19800" y="5835"/>
                    <a:pt x="19800" y="10800"/>
                  </a:cubicBezTo>
                  <a:cubicBezTo>
                    <a:pt x="19800" y="15764"/>
                    <a:pt x="15764" y="19800"/>
                    <a:pt x="10800" y="19800"/>
                  </a:cubicBezTo>
                  <a:cubicBezTo>
                    <a:pt x="5835" y="19800"/>
                    <a:pt x="1800" y="15764"/>
                    <a:pt x="1800" y="10800"/>
                  </a:cubicBezTo>
                  <a:cubicBezTo>
                    <a:pt x="1800" y="5835"/>
                    <a:pt x="5835" y="1800"/>
                    <a:pt x="10800" y="1800"/>
                  </a:cubicBezTo>
                  <a:moveTo>
                    <a:pt x="10800" y="21599"/>
                  </a:moveTo>
                  <a:cubicBezTo>
                    <a:pt x="16756" y="21599"/>
                    <a:pt x="21600" y="16756"/>
                    <a:pt x="21600" y="10800"/>
                  </a:cubicBezTo>
                  <a:cubicBezTo>
                    <a:pt x="21600" y="4843"/>
                    <a:pt x="16756" y="0"/>
                    <a:pt x="10800" y="0"/>
                  </a:cubicBezTo>
                  <a:cubicBezTo>
                    <a:pt x="4843" y="0"/>
                    <a:pt x="0" y="4843"/>
                    <a:pt x="0" y="10800"/>
                  </a:cubicBezTo>
                  <a:cubicBezTo>
                    <a:pt x="0" y="16756"/>
                    <a:pt x="4843"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200"/>
              <a:endParaRPr lang="en-US" sz="3000">
                <a:solidFill>
                  <a:srgbClr val="FFFFFF"/>
                </a:solidFill>
                <a:effectLst>
                  <a:outerShdw blurRad="38100" dist="38100" dir="2700000" algn="tl">
                    <a:srgbClr val="000000"/>
                  </a:outerShdw>
                </a:effectLst>
              </a:endParaRPr>
            </a:p>
          </p:txBody>
        </p:sp>
        <p:sp>
          <p:nvSpPr>
            <p:cNvPr id="49" name="AutoShape 109"/>
            <p:cNvSpPr>
              <a:spLocks/>
            </p:cNvSpPr>
            <p:nvPr/>
          </p:nvSpPr>
          <p:spPr bwMode="auto">
            <a:xfrm>
              <a:off x="557168" y="3652404"/>
              <a:ext cx="274694" cy="3666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904" y="20170"/>
                  </a:moveTo>
                  <a:cubicBezTo>
                    <a:pt x="10885" y="20184"/>
                    <a:pt x="10830" y="20215"/>
                    <a:pt x="10782" y="20237"/>
                  </a:cubicBezTo>
                  <a:cubicBezTo>
                    <a:pt x="10774" y="20218"/>
                    <a:pt x="10707" y="20178"/>
                    <a:pt x="10666" y="20147"/>
                  </a:cubicBezTo>
                  <a:cubicBezTo>
                    <a:pt x="7368" y="17300"/>
                    <a:pt x="1799" y="12497"/>
                    <a:pt x="1799" y="8101"/>
                  </a:cubicBezTo>
                  <a:cubicBezTo>
                    <a:pt x="1799" y="4378"/>
                    <a:pt x="5838" y="1350"/>
                    <a:pt x="10800" y="1350"/>
                  </a:cubicBezTo>
                  <a:cubicBezTo>
                    <a:pt x="15762" y="1350"/>
                    <a:pt x="19800" y="4378"/>
                    <a:pt x="19800" y="8101"/>
                  </a:cubicBezTo>
                  <a:cubicBezTo>
                    <a:pt x="19800" y="12497"/>
                    <a:pt x="14231" y="17300"/>
                    <a:pt x="10904" y="20170"/>
                  </a:cubicBezTo>
                  <a:moveTo>
                    <a:pt x="10800" y="0"/>
                  </a:moveTo>
                  <a:cubicBezTo>
                    <a:pt x="4844" y="0"/>
                    <a:pt x="0" y="3588"/>
                    <a:pt x="0" y="8101"/>
                  </a:cubicBezTo>
                  <a:cubicBezTo>
                    <a:pt x="0" y="12826"/>
                    <a:pt x="5400" y="17660"/>
                    <a:pt x="9337" y="21056"/>
                  </a:cubicBezTo>
                  <a:cubicBezTo>
                    <a:pt x="9352" y="21070"/>
                    <a:pt x="9984" y="21599"/>
                    <a:pt x="10766" y="21599"/>
                  </a:cubicBezTo>
                  <a:lnTo>
                    <a:pt x="10834" y="21599"/>
                  </a:lnTo>
                  <a:cubicBezTo>
                    <a:pt x="11615" y="21599"/>
                    <a:pt x="12247" y="21070"/>
                    <a:pt x="12262" y="21056"/>
                  </a:cubicBezTo>
                  <a:cubicBezTo>
                    <a:pt x="16200" y="17660"/>
                    <a:pt x="21599" y="12826"/>
                    <a:pt x="21599" y="8101"/>
                  </a:cubicBezTo>
                  <a:cubicBezTo>
                    <a:pt x="21599" y="3588"/>
                    <a:pt x="16755"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200"/>
              <a:endParaRPr lang="en-US" sz="3000">
                <a:solidFill>
                  <a:srgbClr val="FFFFFF"/>
                </a:solidFill>
                <a:effectLst>
                  <a:outerShdw blurRad="38100" dist="38100" dir="2700000" algn="tl">
                    <a:srgbClr val="000000"/>
                  </a:outerShdw>
                </a:effectLst>
              </a:endParaRPr>
            </a:p>
          </p:txBody>
        </p:sp>
      </p:grpSp>
      <p:pic>
        <p:nvPicPr>
          <p:cNvPr id="39" name="Imagem 38"/>
          <p:cNvPicPr>
            <a:picLocks noChangeAspect="1"/>
          </p:cNvPicPr>
          <p:nvPr/>
        </p:nvPicPr>
        <p:blipFill>
          <a:blip r:embed="rId4"/>
          <a:stretch>
            <a:fillRect/>
          </a:stretch>
        </p:blipFill>
        <p:spPr>
          <a:xfrm>
            <a:off x="8643068" y="720690"/>
            <a:ext cx="2771953" cy="773679"/>
          </a:xfrm>
          <a:prstGeom prst="rect">
            <a:avLst/>
          </a:prstGeom>
        </p:spPr>
      </p:pic>
    </p:spTree>
    <p:extLst>
      <p:ext uri="{BB962C8B-B14F-4D97-AF65-F5344CB8AC3E}">
        <p14:creationId xmlns:p14="http://schemas.microsoft.com/office/powerpoint/2010/main" val="3163033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009775" y="3017042"/>
            <a:ext cx="8229600" cy="369092"/>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800" b="0" i="0" u="none" strike="noStrike" kern="1200" cap="none" spc="0" normalizeH="0" baseline="0" noProof="0" dirty="0" smtClean="0">
                <a:ln>
                  <a:noFill/>
                </a:ln>
                <a:solidFill>
                  <a:schemeClr val="accent6">
                    <a:lumMod val="50000"/>
                  </a:schemeClr>
                </a:solidFill>
                <a:effectLst/>
                <a:uLnTx/>
                <a:uFillTx/>
                <a:latin typeface="Source Sans Pro" pitchFamily="34" charset="0"/>
                <a:ea typeface="+mj-ea"/>
                <a:cs typeface="+mj-cs"/>
              </a:rPr>
              <a:t>Thanks</a:t>
            </a:r>
            <a:endParaRPr kumimoji="0" lang="en-US" sz="4800" b="0" i="0" u="none" strike="noStrike" kern="1200" cap="none" spc="0" normalizeH="0" baseline="0" noProof="0" dirty="0">
              <a:ln>
                <a:noFill/>
              </a:ln>
              <a:solidFill>
                <a:schemeClr val="accent6">
                  <a:lumMod val="50000"/>
                </a:schemeClr>
              </a:solidFill>
              <a:effectLst/>
              <a:uLnTx/>
              <a:uFillTx/>
              <a:latin typeface="Source Sans Pro" pitchFamily="34" charset="0"/>
              <a:ea typeface="+mj-ea"/>
              <a:cs typeface="+mj-cs"/>
            </a:endParaRPr>
          </a:p>
        </p:txBody>
      </p:sp>
      <p:sp>
        <p:nvSpPr>
          <p:cNvPr id="5" name="AutoShape 81"/>
          <p:cNvSpPr>
            <a:spLocks/>
          </p:cNvSpPr>
          <p:nvPr/>
        </p:nvSpPr>
        <p:spPr bwMode="auto">
          <a:xfrm>
            <a:off x="5743575" y="1924375"/>
            <a:ext cx="708942" cy="70894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solidFill>
            <a:schemeClr val="accent6">
              <a:lumMod val="50000"/>
            </a:schemeClr>
          </a:solidFill>
          <a:ln>
            <a:noFill/>
          </a:ln>
          <a:effectLst/>
          <a:extLst/>
        </p:spPr>
        <p:txBody>
          <a:bodyPr lIns="38100" tIns="38100" rIns="38100" bIns="38100" anchor="ctr"/>
          <a:lstStyle/>
          <a:p>
            <a:pPr defTabSz="457200"/>
            <a:endParaRPr lang="en-US" sz="3000">
              <a:solidFill>
                <a:srgbClr val="FFFFFF"/>
              </a:solidFill>
              <a:effectLst>
                <a:outerShdw blurRad="38100" dist="38100" dir="2700000" algn="tl">
                  <a:srgbClr val="000000"/>
                </a:outerShdw>
              </a:effectLst>
            </a:endParaRPr>
          </a:p>
        </p:txBody>
      </p:sp>
      <p:pic>
        <p:nvPicPr>
          <p:cNvPr id="2" name="Imagem 1"/>
          <p:cNvPicPr>
            <a:picLocks noChangeAspect="1"/>
          </p:cNvPicPr>
          <p:nvPr/>
        </p:nvPicPr>
        <p:blipFill>
          <a:blip r:embed="rId2"/>
          <a:stretch>
            <a:fillRect/>
          </a:stretch>
        </p:blipFill>
        <p:spPr>
          <a:xfrm>
            <a:off x="4881401" y="4008256"/>
            <a:ext cx="2433290" cy="1009319"/>
          </a:xfrm>
          <a:prstGeom prst="rect">
            <a:avLst/>
          </a:prstGeom>
        </p:spPr>
      </p:pic>
    </p:spTree>
    <p:extLst>
      <p:ext uri="{BB962C8B-B14F-4D97-AF65-F5344CB8AC3E}">
        <p14:creationId xmlns:p14="http://schemas.microsoft.com/office/powerpoint/2010/main" val="341137106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8</a:t>
            </a:fld>
            <a:endParaRPr lang="en-US" dirty="0"/>
          </a:p>
        </p:txBody>
      </p:sp>
      <p:sp>
        <p:nvSpPr>
          <p:cNvPr id="4" name="Title 3"/>
          <p:cNvSpPr>
            <a:spLocks noGrp="1"/>
          </p:cNvSpPr>
          <p:nvPr>
            <p:ph type="title"/>
          </p:nvPr>
        </p:nvSpPr>
        <p:spPr/>
        <p:txBody>
          <a:bodyPr>
            <a:normAutofit fontScale="90000"/>
          </a:bodyPr>
          <a:lstStyle/>
          <a:p>
            <a:r>
              <a:rPr lang="en-GB" b="1" dirty="0"/>
              <a:t>Visual Computing </a:t>
            </a:r>
            <a:r>
              <a:rPr lang="en-GB" b="1" dirty="0" smtClean="0"/>
              <a:t>for the I4.0 </a:t>
            </a:r>
            <a:r>
              <a:rPr lang="en-GB" dirty="0" smtClean="0"/>
              <a:t>– Tasks for Operator 4.0</a:t>
            </a:r>
            <a:endParaRPr lang="en-GB" dirty="0"/>
          </a:p>
        </p:txBody>
      </p:sp>
      <p:sp>
        <p:nvSpPr>
          <p:cNvPr id="9" name="TextBox 8"/>
          <p:cNvSpPr txBox="1"/>
          <p:nvPr/>
        </p:nvSpPr>
        <p:spPr>
          <a:xfrm>
            <a:off x="10014440" y="6257742"/>
            <a:ext cx="1172958" cy="276999"/>
          </a:xfrm>
          <a:prstGeom prst="rect">
            <a:avLst/>
          </a:prstGeom>
          <a:noFill/>
        </p:spPr>
        <p:txBody>
          <a:bodyPr wrap="square" rtlCol="0">
            <a:spAutoFit/>
          </a:bodyPr>
          <a:lstStyle/>
          <a:p>
            <a:r>
              <a:rPr lang="en-GB" sz="1200" dirty="0" smtClean="0"/>
              <a:t>Source: [1]</a:t>
            </a:r>
            <a:endParaRPr lang="en-GB" sz="1200" dirty="0"/>
          </a:p>
        </p:txBody>
      </p:sp>
      <p:pic>
        <p:nvPicPr>
          <p:cNvPr id="10" name="Picture 9"/>
          <p:cNvPicPr>
            <a:picLocks noChangeAspect="1"/>
          </p:cNvPicPr>
          <p:nvPr/>
        </p:nvPicPr>
        <p:blipFill>
          <a:blip r:embed="rId2"/>
          <a:stretch>
            <a:fillRect/>
          </a:stretch>
        </p:blipFill>
        <p:spPr>
          <a:xfrm>
            <a:off x="865230" y="2448173"/>
            <a:ext cx="4844560" cy="2660559"/>
          </a:xfrm>
          <a:prstGeom prst="rect">
            <a:avLst/>
          </a:prstGeom>
        </p:spPr>
      </p:pic>
      <p:pic>
        <p:nvPicPr>
          <p:cNvPr id="11" name="Picture 10"/>
          <p:cNvPicPr>
            <a:picLocks noChangeAspect="1"/>
          </p:cNvPicPr>
          <p:nvPr/>
        </p:nvPicPr>
        <p:blipFill>
          <a:blip r:embed="rId3"/>
          <a:stretch>
            <a:fillRect/>
          </a:stretch>
        </p:blipFill>
        <p:spPr>
          <a:xfrm>
            <a:off x="6481441" y="2201042"/>
            <a:ext cx="4705957" cy="3030781"/>
          </a:xfrm>
          <a:prstGeom prst="rect">
            <a:avLst/>
          </a:prstGeom>
        </p:spPr>
      </p:pic>
      <p:sp>
        <p:nvSpPr>
          <p:cNvPr id="12" name="TextBox 11"/>
          <p:cNvSpPr txBox="1"/>
          <p:nvPr/>
        </p:nvSpPr>
        <p:spPr>
          <a:xfrm>
            <a:off x="7016263" y="5471198"/>
            <a:ext cx="3685604" cy="646331"/>
          </a:xfrm>
          <a:prstGeom prst="rect">
            <a:avLst/>
          </a:prstGeom>
          <a:noFill/>
        </p:spPr>
        <p:txBody>
          <a:bodyPr wrap="square" rtlCol="0">
            <a:spAutoFit/>
          </a:bodyPr>
          <a:lstStyle/>
          <a:p>
            <a:pPr algn="ctr"/>
            <a:r>
              <a:rPr lang="en-GB" dirty="0" smtClean="0"/>
              <a:t>Visual Analytics for Overall-Equipment-Efficiency (OEE)</a:t>
            </a:r>
            <a:endParaRPr lang="en-GB" dirty="0"/>
          </a:p>
        </p:txBody>
      </p:sp>
      <p:sp>
        <p:nvSpPr>
          <p:cNvPr id="13" name="TextBox 12"/>
          <p:cNvSpPr txBox="1"/>
          <p:nvPr/>
        </p:nvSpPr>
        <p:spPr>
          <a:xfrm>
            <a:off x="1630262" y="5239265"/>
            <a:ext cx="3619071" cy="646331"/>
          </a:xfrm>
          <a:prstGeom prst="rect">
            <a:avLst/>
          </a:prstGeom>
          <a:noFill/>
        </p:spPr>
        <p:txBody>
          <a:bodyPr wrap="square" rtlCol="0">
            <a:spAutoFit/>
          </a:bodyPr>
          <a:lstStyle/>
          <a:p>
            <a:pPr algn="ctr"/>
            <a:r>
              <a:rPr lang="en-GB" dirty="0"/>
              <a:t>VR training scenario involving a robot Digital Twin</a:t>
            </a:r>
          </a:p>
        </p:txBody>
      </p:sp>
    </p:spTree>
    <p:extLst>
      <p:ext uri="{BB962C8B-B14F-4D97-AF65-F5344CB8AC3E}">
        <p14:creationId xmlns:p14="http://schemas.microsoft.com/office/powerpoint/2010/main" val="145794402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Visual Analytics and Visual Computing</a:t>
            </a:r>
          </a:p>
          <a:p>
            <a:endParaRPr lang="en-GB" dirty="0"/>
          </a:p>
        </p:txBody>
      </p:sp>
      <p:sp>
        <p:nvSpPr>
          <p:cNvPr id="3" name="Slide Number Placeholder 2"/>
          <p:cNvSpPr>
            <a:spLocks noGrp="1"/>
          </p:cNvSpPr>
          <p:nvPr>
            <p:ph type="sldNum" sz="quarter" idx="12"/>
          </p:nvPr>
        </p:nvSpPr>
        <p:spPr/>
        <p:txBody>
          <a:bodyPr/>
          <a:lstStyle/>
          <a:p>
            <a:fld id="{FCEE2C88-6C8F-484D-AF69-578F576B1F44}" type="slidenum">
              <a:rPr lang="en-US" smtClean="0"/>
              <a:pPr/>
              <a:t>9</a:t>
            </a:fld>
            <a:endParaRPr lang="en-US" dirty="0"/>
          </a:p>
        </p:txBody>
      </p:sp>
      <p:sp>
        <p:nvSpPr>
          <p:cNvPr id="4" name="Title 3"/>
          <p:cNvSpPr>
            <a:spLocks noGrp="1"/>
          </p:cNvSpPr>
          <p:nvPr>
            <p:ph type="title"/>
          </p:nvPr>
        </p:nvSpPr>
        <p:spPr/>
        <p:txBody>
          <a:bodyPr>
            <a:normAutofit fontScale="90000"/>
          </a:bodyPr>
          <a:lstStyle/>
          <a:p>
            <a:r>
              <a:rPr lang="en-GB" b="1" dirty="0"/>
              <a:t>Visual Computing </a:t>
            </a:r>
            <a:r>
              <a:rPr lang="en-GB" b="1" dirty="0" smtClean="0"/>
              <a:t>for the I4.0 </a:t>
            </a:r>
            <a:r>
              <a:rPr lang="en-GB" dirty="0" smtClean="0"/>
              <a:t>– Tasks for Operator 4.0</a:t>
            </a:r>
            <a:endParaRPr lang="en-GB" dirty="0"/>
          </a:p>
        </p:txBody>
      </p:sp>
      <p:sp>
        <p:nvSpPr>
          <p:cNvPr id="9" name="TextBox 8"/>
          <p:cNvSpPr txBox="1"/>
          <p:nvPr/>
        </p:nvSpPr>
        <p:spPr>
          <a:xfrm>
            <a:off x="10014440" y="6257742"/>
            <a:ext cx="1172958" cy="276999"/>
          </a:xfrm>
          <a:prstGeom prst="rect">
            <a:avLst/>
          </a:prstGeom>
          <a:noFill/>
        </p:spPr>
        <p:txBody>
          <a:bodyPr wrap="square" rtlCol="0">
            <a:spAutoFit/>
          </a:bodyPr>
          <a:lstStyle/>
          <a:p>
            <a:r>
              <a:rPr lang="en-GB" sz="1200" dirty="0" smtClean="0"/>
              <a:t>Source: [1]</a:t>
            </a:r>
            <a:endParaRPr lang="en-GB" sz="1200" dirty="0"/>
          </a:p>
        </p:txBody>
      </p:sp>
      <p:sp>
        <p:nvSpPr>
          <p:cNvPr id="14" name="TextBox 13"/>
          <p:cNvSpPr txBox="1"/>
          <p:nvPr/>
        </p:nvSpPr>
        <p:spPr>
          <a:xfrm>
            <a:off x="1728421" y="5175370"/>
            <a:ext cx="3434862" cy="369332"/>
          </a:xfrm>
          <a:prstGeom prst="rect">
            <a:avLst/>
          </a:prstGeom>
          <a:noFill/>
        </p:spPr>
        <p:txBody>
          <a:bodyPr wrap="square" rtlCol="0">
            <a:spAutoFit/>
          </a:bodyPr>
          <a:lstStyle/>
          <a:p>
            <a:pPr algn="ctr"/>
            <a:r>
              <a:rPr lang="en-GB" dirty="0" smtClean="0"/>
              <a:t>AR-assisted assembly of an engine</a:t>
            </a:r>
            <a:endParaRPr lang="en-GB" dirty="0"/>
          </a:p>
        </p:txBody>
      </p:sp>
      <p:sp>
        <p:nvSpPr>
          <p:cNvPr id="15" name="TextBox 14"/>
          <p:cNvSpPr txBox="1"/>
          <p:nvPr/>
        </p:nvSpPr>
        <p:spPr>
          <a:xfrm>
            <a:off x="7010399" y="5157174"/>
            <a:ext cx="3663462" cy="646331"/>
          </a:xfrm>
          <a:prstGeom prst="rect">
            <a:avLst/>
          </a:prstGeom>
          <a:noFill/>
        </p:spPr>
        <p:txBody>
          <a:bodyPr wrap="square" rtlCol="0">
            <a:spAutoFit/>
          </a:bodyPr>
          <a:lstStyle/>
          <a:p>
            <a:pPr algn="ctr"/>
            <a:r>
              <a:rPr lang="en-GB" dirty="0" smtClean="0"/>
              <a:t>Assembly operator assistance setup for electric cabinet wiring</a:t>
            </a:r>
            <a:endParaRPr lang="en-GB" dirty="0"/>
          </a:p>
        </p:txBody>
      </p:sp>
      <p:pic>
        <p:nvPicPr>
          <p:cNvPr id="16" name="Picture 15"/>
          <p:cNvPicPr>
            <a:picLocks noChangeAspect="1"/>
          </p:cNvPicPr>
          <p:nvPr/>
        </p:nvPicPr>
        <p:blipFill>
          <a:blip r:embed="rId2"/>
          <a:stretch>
            <a:fillRect/>
          </a:stretch>
        </p:blipFill>
        <p:spPr>
          <a:xfrm>
            <a:off x="939312" y="2312608"/>
            <a:ext cx="5013080" cy="2678735"/>
          </a:xfrm>
          <a:prstGeom prst="rect">
            <a:avLst/>
          </a:prstGeom>
        </p:spPr>
      </p:pic>
      <p:pic>
        <p:nvPicPr>
          <p:cNvPr id="17" name="Picture 16"/>
          <p:cNvPicPr>
            <a:picLocks noChangeAspect="1"/>
          </p:cNvPicPr>
          <p:nvPr/>
        </p:nvPicPr>
        <p:blipFill>
          <a:blip r:embed="rId3"/>
          <a:stretch>
            <a:fillRect/>
          </a:stretch>
        </p:blipFill>
        <p:spPr>
          <a:xfrm>
            <a:off x="6479932" y="2320258"/>
            <a:ext cx="4536830" cy="2671085"/>
          </a:xfrm>
          <a:prstGeom prst="rect">
            <a:avLst/>
          </a:prstGeom>
        </p:spPr>
      </p:pic>
    </p:spTree>
    <p:extLst>
      <p:ext uri="{BB962C8B-B14F-4D97-AF65-F5344CB8AC3E}">
        <p14:creationId xmlns:p14="http://schemas.microsoft.com/office/powerpoint/2010/main" val="163728663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Tema do Office">
  <a:themeElements>
    <a:clrScheme name="Blue">
      <a:dk1>
        <a:srgbClr val="000000"/>
      </a:dk1>
      <a:lt1>
        <a:srgbClr val="FFFFFF"/>
      </a:lt1>
      <a:dk2>
        <a:srgbClr val="282828"/>
      </a:dk2>
      <a:lt2>
        <a:srgbClr val="D4D4D4"/>
      </a:lt2>
      <a:accent1>
        <a:srgbClr val="A6A6A6"/>
      </a:accent1>
      <a:accent2>
        <a:srgbClr val="7E7E7E"/>
      </a:accent2>
      <a:accent3>
        <a:srgbClr val="595959"/>
      </a:accent3>
      <a:accent4>
        <a:srgbClr val="404040"/>
      </a:accent4>
      <a:accent5>
        <a:srgbClr val="262626"/>
      </a:accent5>
      <a:accent6>
        <a:srgbClr val="118CE7"/>
      </a:accent6>
      <a:hlink>
        <a:srgbClr val="118BE6"/>
      </a:hlink>
      <a:folHlink>
        <a:srgbClr val="969696"/>
      </a:folHlink>
    </a:clrScheme>
    <a:fontScheme name="Custom 2">
      <a:majorFont>
        <a:latin typeface="Roboto medium"/>
        <a:ea typeface=""/>
        <a:cs typeface=""/>
      </a:majorFont>
      <a:minorFont>
        <a:latin typeface="Robo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presentação1" id="{52827704-BB9B-4E60-BCEC-FD6E33D18105}" vid="{3D698D9E-6AA2-4896-8597-C39BFC2A302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1183</TotalTime>
  <Words>3143</Words>
  <Application>Microsoft Office PowerPoint</Application>
  <PresentationFormat>Widescreen</PresentationFormat>
  <Paragraphs>536</Paragraphs>
  <Slides>74</Slides>
  <Notes>2</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74</vt:i4>
      </vt:variant>
    </vt:vector>
  </HeadingPairs>
  <TitlesOfParts>
    <vt:vector size="86" baseType="lpstr">
      <vt:lpstr>Arial</vt:lpstr>
      <vt:lpstr>Calibri</vt:lpstr>
      <vt:lpstr>FontAwesome</vt:lpstr>
      <vt:lpstr>Roboto Black</vt:lpstr>
      <vt:lpstr>Roboto light</vt:lpstr>
      <vt:lpstr>Roboto light</vt:lpstr>
      <vt:lpstr>Roboto medium</vt:lpstr>
      <vt:lpstr>Roboto medium</vt:lpstr>
      <vt:lpstr>Source Sans Pro</vt:lpstr>
      <vt:lpstr>Times New Roman</vt:lpstr>
      <vt:lpstr>Tema do Office</vt:lpstr>
      <vt:lpstr>Bitmap Image</vt:lpstr>
      <vt:lpstr>Visual Analytics and Visual Computing</vt:lpstr>
      <vt:lpstr>PowerPoint Presentation</vt:lpstr>
      <vt:lpstr>PowerPoint Presentation</vt:lpstr>
      <vt:lpstr>Visual Computing Goal</vt:lpstr>
      <vt:lpstr>Visual Computing for the I4.0</vt:lpstr>
      <vt:lpstr>Visual Computing for the I4.0</vt:lpstr>
      <vt:lpstr>Visual Computing for the I4.0 - Technologies</vt:lpstr>
      <vt:lpstr>Visual Computing for the I4.0 – Tasks for Operator 4.0</vt:lpstr>
      <vt:lpstr>Visual Computing for the I4.0 – Tasks for Operator 4.0</vt:lpstr>
      <vt:lpstr>Visual Computing for the I4.0 – Tasks for Operator 4.0</vt:lpstr>
      <vt:lpstr>Visual Computing for the I4.0 – Tasks for Operator 4.0</vt:lpstr>
      <vt:lpstr>Visual Computing for the I4.0 – Bosch I4.0 Analytics Platform Conceptual Architecture</vt:lpstr>
      <vt:lpstr>Immersive Analytics</vt:lpstr>
      <vt:lpstr>Immersive Analytics</vt:lpstr>
      <vt:lpstr>Immersive Analytics</vt:lpstr>
      <vt:lpstr>Immersive Analytics</vt:lpstr>
      <vt:lpstr>Visual Computing for Medicine</vt:lpstr>
      <vt:lpstr>Visual Computing for Medicine</vt:lpstr>
      <vt:lpstr>Visual Computing for Medicine - Scientific visualization</vt:lpstr>
      <vt:lpstr>Visual Computing for Medicine - Scientific visualization</vt:lpstr>
      <vt:lpstr>Visual Computing for Medicine - Scientific visualization</vt:lpstr>
      <vt:lpstr>Visual Computing for Medicine – Medical Imaging</vt:lpstr>
      <vt:lpstr>Visual Computing for Medicine – Medical Imaging Modalities</vt:lpstr>
      <vt:lpstr>Visual Computing for Medicine – Medical Imaging Modalities</vt:lpstr>
      <vt:lpstr>Visual Computing for Medicine – X-Ray</vt:lpstr>
      <vt:lpstr>Visual Computing for Medicine – Computed Tomography (CT)</vt:lpstr>
      <vt:lpstr>Visual Computing for Medicine – Magnetic Resonance Imaging (MRI)</vt:lpstr>
      <vt:lpstr>Visual Computing for Medicine – Medical Image Data</vt:lpstr>
      <vt:lpstr>Visual Computing for Medicine – Medical Volume Data in Clinical Practice</vt:lpstr>
      <vt:lpstr>Visual Computing for Medicine – Medical Image Processing</vt:lpstr>
      <vt:lpstr>Visual Computing for Medicine – Medical Image Processing - Preprocessing</vt:lpstr>
      <vt:lpstr>Visual Computing for Medicine – Medical Image Processing - Detection</vt:lpstr>
      <vt:lpstr>Visual Computing for Medicine – Medical Image Processing - Segmentation</vt:lpstr>
      <vt:lpstr>Visual Computing for Medicine – Medical Image Processing - Analysis</vt:lpstr>
      <vt:lpstr>Visual Computing for Medicine – Medical Image Processing - Classification / Diagnoses</vt:lpstr>
      <vt:lpstr>Visual Computing for Medicine – Application areas and Case Studies</vt:lpstr>
      <vt:lpstr>Visual Computing for Medicine – Augmented Reality in Neurosurgery</vt:lpstr>
      <vt:lpstr>Visual Computing for Medicine – Medical Imaging for Educational Purposes</vt:lpstr>
      <vt:lpstr>Visual Computing for Medicine – Medical Visualization</vt:lpstr>
      <vt:lpstr>Visual Computing for Medicine – Medical Visualization</vt:lpstr>
      <vt:lpstr>Visual Computing for Medicine – AI and Medical Imaging</vt:lpstr>
      <vt:lpstr>Visual Computing for Medicine – AI and Medical Imaging</vt:lpstr>
      <vt:lpstr>Visual Computing for Medicine – Tools and Software</vt:lpstr>
      <vt:lpstr>Visual Computing for Medicine – Examples</vt:lpstr>
      <vt:lpstr>Video Analytics</vt:lpstr>
      <vt:lpstr>Video Analytics </vt:lpstr>
      <vt:lpstr>Video Analytics </vt:lpstr>
      <vt:lpstr>Video Analytics - Motivations </vt:lpstr>
      <vt:lpstr>Video Analytics - Motivations </vt:lpstr>
      <vt:lpstr>Video Analytics - Market Analysis </vt:lpstr>
      <vt:lpstr>Video Analytics - Key Applications and Use cases</vt:lpstr>
      <vt:lpstr>Video Analytics - Architecture </vt:lpstr>
      <vt:lpstr>Video Analytics - Architecture </vt:lpstr>
      <vt:lpstr>Video Analytics - Architecture </vt:lpstr>
      <vt:lpstr>Video Analytics - Transform Video into Insights </vt:lpstr>
      <vt:lpstr>Video Analytics - Intelligent Video Analytics Tasks</vt:lpstr>
      <vt:lpstr>Video Analytics - Features</vt:lpstr>
      <vt:lpstr>Video Analytics - Challenges</vt:lpstr>
      <vt:lpstr>Video Analytics – Solutions – IBM Video Analytics</vt:lpstr>
      <vt:lpstr>Video Analytics – Solutions – IBM Video Analytics</vt:lpstr>
      <vt:lpstr>Video Analytics – Solutions – IBM Video Analytics</vt:lpstr>
      <vt:lpstr>Video Analytics – Solutions – Project Rocket platform</vt:lpstr>
      <vt:lpstr>Video Analytics – Solutions – Kitware</vt:lpstr>
      <vt:lpstr>Video Analytics – Solutions</vt:lpstr>
      <vt:lpstr>Video Analytics –  Fields for R&amp;D</vt:lpstr>
      <vt:lpstr>Video Analytics –  Tools - TensorFlow Object Counting API</vt:lpstr>
      <vt:lpstr>Video Analytics –  Video analytics and COVID-19</vt:lpstr>
      <vt:lpstr>Video Analytics –  Video analytics and COVID-19</vt:lpstr>
      <vt:lpstr>References</vt:lpstr>
      <vt:lpstr>References</vt:lpstr>
      <vt:lpstr>References</vt:lpstr>
      <vt:lpstr>References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Isabel Varajao</dc:creator>
  <cp:lastModifiedBy>Samih Eisa</cp:lastModifiedBy>
  <cp:revision>710</cp:revision>
  <dcterms:created xsi:type="dcterms:W3CDTF">2017-04-05T13:53:06Z</dcterms:created>
  <dcterms:modified xsi:type="dcterms:W3CDTF">2020-09-09T13:59:53Z</dcterms:modified>
</cp:coreProperties>
</file>

<file path=docProps/thumbnail.jpeg>
</file>